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56" r:id="rId3"/>
    <p:sldId id="258" r:id="rId4"/>
    <p:sldId id="279" r:id="rId5"/>
    <p:sldId id="262" r:id="rId6"/>
    <p:sldId id="273" r:id="rId7"/>
    <p:sldId id="275" r:id="rId8"/>
    <p:sldId id="282" r:id="rId9"/>
    <p:sldId id="28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A98B26-4866-49FE-F174-E1BB4B0DF49F}" name="Maitrayee Bose" initials="MB" userId="S::mbose2@asurite.asu.edu::522dcefc-2ea3-431b-bd57-d9c5b8139d8c" providerId="AD"/>
  <p188:author id="{86C9219D-4840-6F2B-BAEC-94573914ABB4}" name="Lucas Reynoso" initials="LR" userId="7e64d76235864c1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016C11-9FEC-41C1-A4B5-433CE5D3F50E}" v="94" dt="2023-04-07T19:58:47.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3" autoAdjust="0"/>
    <p:restoredTop sz="94660"/>
  </p:normalViewPr>
  <p:slideViewPr>
    <p:cSldViewPr snapToGrid="0">
      <p:cViewPr varScale="1">
        <p:scale>
          <a:sx n="88" d="100"/>
          <a:sy n="88" d="100"/>
        </p:scale>
        <p:origin x="1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45A0E-D5C7-4C30-9A9E-203953754251}"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E9160-541F-4EE1-99B3-CE77749EBE89}" type="slidenum">
              <a:rPr lang="en-US" smtClean="0"/>
              <a:t>‹#›</a:t>
            </a:fld>
            <a:endParaRPr lang="en-US"/>
          </a:p>
        </p:txBody>
      </p:sp>
    </p:spTree>
    <p:extLst>
      <p:ext uri="{BB962C8B-B14F-4D97-AF65-F5344CB8AC3E}">
        <p14:creationId xmlns:p14="http://schemas.microsoft.com/office/powerpoint/2010/main" val="2518883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We know there is an ocean on Ceres because of these bright, white spots on Ceres’ surface discovered by the Dawn mission back in 2015. These spots, which are shown in the image on the left, were determined to be evaporite deposits containing minerals like sodium carbonate, ammonium carbonate, and hydrohalite. These deposits are significant because they indicate the presence of subsurface water and potential geologic activity on Ceres. Scientists argue that impacts are hitting Ceres, creating fractures in the surface, and allowing this brine fluid to seep through the cracks. Once at the surface, the brines are flash-freezing and evaporating, leaving behind salts like you see imaged here. As these salts are forming from the brine-water mixture, they likely possess the same conditions ideal for forming complex organics. This is because they likely contain the three prerequisites for life: 1) the presence of water coming from the subsurface ocean, 2) a source of energy in the form of impact and radiogenic heating, and 3) and biocritical elements like carbon!</a:t>
            </a:r>
            <a:br>
              <a:rPr lang="en-US" sz="1800" b="0" i="0" u="none" strike="noStrike" dirty="0">
                <a:solidFill>
                  <a:srgbClr val="000000"/>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E1BE4-A5A6-4AC9-BA93-664C3E55B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167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slide shows the various laboratory techniques, both at Arizona State University and the University of Arizona, used to characterize the salt crystals with glycine with specific science goals in mind. Our motive was to answer several questions regarding organic incorporation in salt materials and also to test the detection limits for these techniques.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E1BE4-A5A6-4AC9-BA93-664C3E55B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59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One of the things we are aiming to understand is how the presence of glycine changes the physical properties of the salts. These are reflected images taken on an optical microscope of some of the samples I have grown. </a:t>
            </a:r>
            <a:endParaRPr lang="en-US" b="0" dirty="0">
              <a:effectLst/>
            </a:endParaRPr>
          </a:p>
          <a:p>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On the left is a reflected light image of a pure NaCl crystal, which is predominantly white, and its growth layers are distinctly visible. Upon the addition of glycine, two features appear, as shown in the middle image. First, tiny, dark blebs emerge on the surface. Second, a darker hue is seen throughout the crystal, making it more opaque, showing that the presence of glycine changed the crystal’s optical properties. The rightmost figure shows a crystal with double that amount of glycine, and in this case, the crystal has become even darker, and larger blebs can be seen on the surface.  </a:t>
            </a:r>
            <a:br>
              <a:rPr lang="en-US" sz="1800" b="0" i="0" u="none" strike="noStrike" dirty="0">
                <a:solidFill>
                  <a:srgbClr val="000000"/>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E1BE4-A5A6-4AC9-BA93-664C3E55B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13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results are displayed in the figure on the left, which shows the glycine amount in weight percent on the y-axis and glycine molarity on the x-axis. The result indicates that the glycine concentration and abundance have a nonlinear relationship. The glycine abundance increases with glycine concentration included in the original solution, but not proportionately. This gives us an empirical relationship to quantify the amount of glycine one would expect in salt, with very low abundances of glycine. With this technique, we are able to measure 2.5 ppm glycine. </a:t>
            </a:r>
            <a:br>
              <a:rPr lang="en-US" sz="1800" b="0" i="0" u="none" strike="noStrike" dirty="0">
                <a:solidFill>
                  <a:srgbClr val="000000"/>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E1BE4-A5A6-4AC9-BA93-664C3E55B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13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On the left, I am showing you a plot with the relative pressure and the quantity of nitrogen gas adsorbed and desorbed from the surface of a 0.13 M glycine crystal. As the pressure of the gas increases, we see a monolayer of nitrogen molecules get adsorbed onto the sample crystal surface quickly, followed by multi-layer adsorption at higher pressures. The monolayer represents the point at which the adsorption of gas molecules on the surface of a material reaches a maximum. This maximum corresponds to the formation of a single layer of gas molecules on the surface, where each molecule is attached to the surface by a single bond. Based on the adsorption and desorption curves, we are able to derive additional information about the crystal porosity and pore size distribution.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E1BE4-A5A6-4AC9-BA93-664C3E55B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18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table shows the average pore diameters of the 0.13 M and glycine-free crystal. We can clearly see a difference in the pore size as the diameters have increased with increased glycine content. The calculated porosities are almost identical. Currently, we have only conducted this study for a test case and are planning on performing additional experiments to confirm this pore size distribution. These future experiments will also help us understand the errors associated with the porosity calculations.</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We do know that porosity is an important metric as the reflectance spectra change with particle size. For example, decreasing particle size results in a systematic shift in the position of the maximum reflectance to shorter wavelengths, and a change in the symmetry of features. Additionally, porous surfaces are more detectable in the 8 to 25-micron range due to their higher emissivity.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E1BE4-A5A6-4AC9-BA93-664C3E55B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730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30AA-4106-EF77-2EC8-9490F3622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9E85B7-D6D3-4768-B4FF-CD31C30B9A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AB1DB9-7DC4-87C3-BE28-C50ED9D5FF2B}"/>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5" name="Footer Placeholder 4">
            <a:extLst>
              <a:ext uri="{FF2B5EF4-FFF2-40B4-BE49-F238E27FC236}">
                <a16:creationId xmlns:a16="http://schemas.microsoft.com/office/drawing/2014/main" id="{6A7D4643-FEAB-EEC4-0FF6-6F7A7E32B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8A6CA-0168-C819-82FF-3FCE165CB6BA}"/>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8236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E4F4-5C08-2FC6-015C-F5322E2588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286B10-4B4D-EB13-E5B2-58C52C1534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17E11-16C8-184E-ACB6-7D432E151616}"/>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5" name="Footer Placeholder 4">
            <a:extLst>
              <a:ext uri="{FF2B5EF4-FFF2-40B4-BE49-F238E27FC236}">
                <a16:creationId xmlns:a16="http://schemas.microsoft.com/office/drawing/2014/main" id="{637466AD-2728-CB41-8CCC-920FA8597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CEDDC-2498-8898-9233-1DB4A7EC7347}"/>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4178117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F9F2F-0C80-D5A0-F8EB-E45B8E6C64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9BB93F-E24D-3C84-A6A4-5602BBE55D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B4757-E4D3-16BA-E36C-17B37F75A951}"/>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5" name="Footer Placeholder 4">
            <a:extLst>
              <a:ext uri="{FF2B5EF4-FFF2-40B4-BE49-F238E27FC236}">
                <a16:creationId xmlns:a16="http://schemas.microsoft.com/office/drawing/2014/main" id="{9B1A6245-E458-DB9F-7379-580F5EC9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2B2D0-9D19-E276-5D10-E8A0F1091003}"/>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2868981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D469-BFC1-126D-B8E7-65ED3BDF02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22E15C-C1E5-FD01-0999-505AA6950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996E67-82FB-13EC-B02C-8EB0C413A982}"/>
              </a:ext>
            </a:extLst>
          </p:cNvPr>
          <p:cNvSpPr>
            <a:spLocks noGrp="1"/>
          </p:cNvSpPr>
          <p:nvPr>
            <p:ph type="dt" sz="half" idx="10"/>
          </p:nvPr>
        </p:nvSpPr>
        <p:spPr/>
        <p:txBody>
          <a:bodyPr/>
          <a:lstStyle/>
          <a:p>
            <a:fld id="{4F9A3F6B-2DA2-4CE5-B129-4941F5887104}" type="datetime1">
              <a:rPr lang="en-US" smtClean="0"/>
              <a:t>4/14/2023</a:t>
            </a:fld>
            <a:endParaRPr lang="en-US"/>
          </a:p>
        </p:txBody>
      </p:sp>
      <p:sp>
        <p:nvSpPr>
          <p:cNvPr id="5" name="Footer Placeholder 4">
            <a:extLst>
              <a:ext uri="{FF2B5EF4-FFF2-40B4-BE49-F238E27FC236}">
                <a16:creationId xmlns:a16="http://schemas.microsoft.com/office/drawing/2014/main" id="{3216265B-7CBC-C98C-FA75-E2F1EF097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81A59-C337-DCC4-E866-751AA8923F79}"/>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2788866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ADA5-C58D-F2CE-5521-B5E590D56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6C591-B2CB-61F8-20A8-D820D48911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2BDDD-8262-6E26-FF35-C15168019B52}"/>
              </a:ext>
            </a:extLst>
          </p:cNvPr>
          <p:cNvSpPr>
            <a:spLocks noGrp="1"/>
          </p:cNvSpPr>
          <p:nvPr>
            <p:ph type="dt" sz="half" idx="10"/>
          </p:nvPr>
        </p:nvSpPr>
        <p:spPr/>
        <p:txBody>
          <a:bodyPr/>
          <a:lstStyle/>
          <a:p>
            <a:fld id="{DD93915F-0A4D-47EC-B1C6-37C1D31CDA01}" type="datetime1">
              <a:rPr lang="en-US" smtClean="0"/>
              <a:t>4/14/2023</a:t>
            </a:fld>
            <a:endParaRPr lang="en-US"/>
          </a:p>
        </p:txBody>
      </p:sp>
      <p:sp>
        <p:nvSpPr>
          <p:cNvPr id="5" name="Footer Placeholder 4">
            <a:extLst>
              <a:ext uri="{FF2B5EF4-FFF2-40B4-BE49-F238E27FC236}">
                <a16:creationId xmlns:a16="http://schemas.microsoft.com/office/drawing/2014/main" id="{F12F38B7-18A2-38BE-4FFD-8AB9D8245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56489-8B70-6E87-9188-10825D3573F2}"/>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3586421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38AE-7CCF-4183-198F-A76B6130B9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E0E1E6-A3E1-2FD4-1854-AF14ADF7BE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4CBE77-666D-4270-40E6-CDEBF7AAE9F5}"/>
              </a:ext>
            </a:extLst>
          </p:cNvPr>
          <p:cNvSpPr>
            <a:spLocks noGrp="1"/>
          </p:cNvSpPr>
          <p:nvPr>
            <p:ph type="dt" sz="half" idx="10"/>
          </p:nvPr>
        </p:nvSpPr>
        <p:spPr/>
        <p:txBody>
          <a:bodyPr/>
          <a:lstStyle/>
          <a:p>
            <a:fld id="{7B4B3253-1F72-4CEA-9D8F-76BDDE68B203}" type="datetime1">
              <a:rPr lang="en-US" smtClean="0"/>
              <a:t>4/14/2023</a:t>
            </a:fld>
            <a:endParaRPr lang="en-US"/>
          </a:p>
        </p:txBody>
      </p:sp>
      <p:sp>
        <p:nvSpPr>
          <p:cNvPr id="5" name="Footer Placeholder 4">
            <a:extLst>
              <a:ext uri="{FF2B5EF4-FFF2-40B4-BE49-F238E27FC236}">
                <a16:creationId xmlns:a16="http://schemas.microsoft.com/office/drawing/2014/main" id="{C73949E0-F12D-316E-A766-FDA2F5701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8724F-21D4-D28A-AAF7-B4BC7D730FB5}"/>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173596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5597-B360-060B-DEF2-88DA84A92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FCA77-6BD6-DB64-220C-58191427BA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80F1E-9BFD-3174-1092-DD7A6E9FA6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42553-62BF-9D79-865B-87CD30D43DE8}"/>
              </a:ext>
            </a:extLst>
          </p:cNvPr>
          <p:cNvSpPr>
            <a:spLocks noGrp="1"/>
          </p:cNvSpPr>
          <p:nvPr>
            <p:ph type="dt" sz="half" idx="10"/>
          </p:nvPr>
        </p:nvSpPr>
        <p:spPr/>
        <p:txBody>
          <a:bodyPr/>
          <a:lstStyle/>
          <a:p>
            <a:fld id="{3F232578-5B68-4967-AEF3-5D332B8F7F49}" type="datetime1">
              <a:rPr lang="en-US" smtClean="0"/>
              <a:t>4/14/2023</a:t>
            </a:fld>
            <a:endParaRPr lang="en-US"/>
          </a:p>
        </p:txBody>
      </p:sp>
      <p:sp>
        <p:nvSpPr>
          <p:cNvPr id="6" name="Footer Placeholder 5">
            <a:extLst>
              <a:ext uri="{FF2B5EF4-FFF2-40B4-BE49-F238E27FC236}">
                <a16:creationId xmlns:a16="http://schemas.microsoft.com/office/drawing/2014/main" id="{89C2AA35-F149-17C0-C9C7-E8C5EDC795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F8397-CC1E-4338-597B-25D91388608A}"/>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738354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985A5-A0B0-E6A3-2024-3386559A33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01D7C8-447C-50D8-195B-854BF5025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1C4616-D88A-2BC5-2A13-396EE0E536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BE4897-D0A2-B0CE-0BC7-09A35EFB4A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EBE17-DBE6-0847-03E0-DFCBB45B11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308B54-8BC6-3DFC-0101-9825FE649142}"/>
              </a:ext>
            </a:extLst>
          </p:cNvPr>
          <p:cNvSpPr>
            <a:spLocks noGrp="1"/>
          </p:cNvSpPr>
          <p:nvPr>
            <p:ph type="dt" sz="half" idx="10"/>
          </p:nvPr>
        </p:nvSpPr>
        <p:spPr/>
        <p:txBody>
          <a:bodyPr/>
          <a:lstStyle/>
          <a:p>
            <a:fld id="{378CC80B-EF56-49AE-89FA-DAAE22F66C16}" type="datetime1">
              <a:rPr lang="en-US" smtClean="0"/>
              <a:t>4/14/2023</a:t>
            </a:fld>
            <a:endParaRPr lang="en-US"/>
          </a:p>
        </p:txBody>
      </p:sp>
      <p:sp>
        <p:nvSpPr>
          <p:cNvPr id="8" name="Footer Placeholder 7">
            <a:extLst>
              <a:ext uri="{FF2B5EF4-FFF2-40B4-BE49-F238E27FC236}">
                <a16:creationId xmlns:a16="http://schemas.microsoft.com/office/drawing/2014/main" id="{AD2E74DB-C029-9370-7385-A9D9F68973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E84158-7682-5E02-89E0-7075223FF7DC}"/>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4081370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621E-50E0-6A9F-AD60-8A994306B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33BB3D-21C7-730B-729D-E8C9156329D5}"/>
              </a:ext>
            </a:extLst>
          </p:cNvPr>
          <p:cNvSpPr>
            <a:spLocks noGrp="1"/>
          </p:cNvSpPr>
          <p:nvPr>
            <p:ph type="dt" sz="half" idx="10"/>
          </p:nvPr>
        </p:nvSpPr>
        <p:spPr/>
        <p:txBody>
          <a:bodyPr/>
          <a:lstStyle/>
          <a:p>
            <a:fld id="{B25C2058-3B3C-490C-BABF-152C97B78079}" type="datetime1">
              <a:rPr lang="en-US" smtClean="0"/>
              <a:t>4/14/2023</a:t>
            </a:fld>
            <a:endParaRPr lang="en-US"/>
          </a:p>
        </p:txBody>
      </p:sp>
      <p:sp>
        <p:nvSpPr>
          <p:cNvPr id="4" name="Footer Placeholder 3">
            <a:extLst>
              <a:ext uri="{FF2B5EF4-FFF2-40B4-BE49-F238E27FC236}">
                <a16:creationId xmlns:a16="http://schemas.microsoft.com/office/drawing/2014/main" id="{0E862EF8-EEE8-E695-430F-FCB39FF898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D9060B-BE1F-A6AC-C9D5-72C5C0BC2E10}"/>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611600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CBEB6A-F054-254E-333F-7D0FB09E857A}"/>
              </a:ext>
            </a:extLst>
          </p:cNvPr>
          <p:cNvSpPr>
            <a:spLocks noGrp="1"/>
          </p:cNvSpPr>
          <p:nvPr>
            <p:ph type="dt" sz="half" idx="10"/>
          </p:nvPr>
        </p:nvSpPr>
        <p:spPr/>
        <p:txBody>
          <a:bodyPr/>
          <a:lstStyle/>
          <a:p>
            <a:fld id="{69C81158-125D-4DC3-97F8-A598F750AD6E}" type="datetime1">
              <a:rPr lang="en-US" smtClean="0"/>
              <a:t>4/14/2023</a:t>
            </a:fld>
            <a:endParaRPr lang="en-US"/>
          </a:p>
        </p:txBody>
      </p:sp>
      <p:sp>
        <p:nvSpPr>
          <p:cNvPr id="3" name="Footer Placeholder 2">
            <a:extLst>
              <a:ext uri="{FF2B5EF4-FFF2-40B4-BE49-F238E27FC236}">
                <a16:creationId xmlns:a16="http://schemas.microsoft.com/office/drawing/2014/main" id="{771EE618-CE3E-89AD-050F-2E04E92B3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D123E5-0017-2CAC-58EF-27950E2A1CC0}"/>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1673497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D9DE-1D64-5C5A-6451-F93AD5E12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EB32B8-945F-CFD8-6F87-EA045B73B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A12AC-37B9-7042-542E-1310F82DA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1701A-B3F8-C0CA-6DAF-96F0821B8027}"/>
              </a:ext>
            </a:extLst>
          </p:cNvPr>
          <p:cNvSpPr>
            <a:spLocks noGrp="1"/>
          </p:cNvSpPr>
          <p:nvPr>
            <p:ph type="dt" sz="half" idx="10"/>
          </p:nvPr>
        </p:nvSpPr>
        <p:spPr/>
        <p:txBody>
          <a:bodyPr/>
          <a:lstStyle/>
          <a:p>
            <a:fld id="{DF28841A-7306-4A37-A099-1147C98025C0}" type="datetime1">
              <a:rPr lang="en-US" smtClean="0"/>
              <a:t>4/14/2023</a:t>
            </a:fld>
            <a:endParaRPr lang="en-US"/>
          </a:p>
        </p:txBody>
      </p:sp>
      <p:sp>
        <p:nvSpPr>
          <p:cNvPr id="6" name="Footer Placeholder 5">
            <a:extLst>
              <a:ext uri="{FF2B5EF4-FFF2-40B4-BE49-F238E27FC236}">
                <a16:creationId xmlns:a16="http://schemas.microsoft.com/office/drawing/2014/main" id="{E7238C6F-6FBC-BDE5-467A-FE7242F7F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55B88-0C05-CACC-832D-4FDCB714EC46}"/>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2406744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5C24-76FF-EE0D-4739-321979CE0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09F9C-B2A6-8BBF-49D7-C574198AC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C43FF-3F13-26C3-C6AC-4066065C23B6}"/>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5" name="Footer Placeholder 4">
            <a:extLst>
              <a:ext uri="{FF2B5EF4-FFF2-40B4-BE49-F238E27FC236}">
                <a16:creationId xmlns:a16="http://schemas.microsoft.com/office/drawing/2014/main" id="{23BC2B7F-B564-D296-99C5-47856928F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0BBB0-98C3-924B-A390-0D639838E8B5}"/>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905441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163E-C16E-EE78-0D72-073D4CC3F6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964C13-4A36-EBA9-A6FF-2D7ED89E83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9D8E-1B0D-872A-4883-625516CB9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905D42-1949-D5CA-EF12-DA15CE69C39F}"/>
              </a:ext>
            </a:extLst>
          </p:cNvPr>
          <p:cNvSpPr>
            <a:spLocks noGrp="1"/>
          </p:cNvSpPr>
          <p:nvPr>
            <p:ph type="dt" sz="half" idx="10"/>
          </p:nvPr>
        </p:nvSpPr>
        <p:spPr/>
        <p:txBody>
          <a:bodyPr/>
          <a:lstStyle/>
          <a:p>
            <a:fld id="{E1A4E83A-0FA5-45E9-ACCA-F472A46A635B}" type="datetime1">
              <a:rPr lang="en-US" smtClean="0"/>
              <a:t>4/14/2023</a:t>
            </a:fld>
            <a:endParaRPr lang="en-US"/>
          </a:p>
        </p:txBody>
      </p:sp>
      <p:sp>
        <p:nvSpPr>
          <p:cNvPr id="6" name="Footer Placeholder 5">
            <a:extLst>
              <a:ext uri="{FF2B5EF4-FFF2-40B4-BE49-F238E27FC236}">
                <a16:creationId xmlns:a16="http://schemas.microsoft.com/office/drawing/2014/main" id="{19EF8967-8F1C-E64D-3B38-419489A09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7A107-057A-6CC8-CB50-C4D2745E00A3}"/>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1373719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207B-AF9E-2FFE-02B4-B9F5A7D253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513E34-54AE-8E0E-B18A-BC8CBD97E0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7E6B6-A73B-BA97-5E0A-5F896D9F4F27}"/>
              </a:ext>
            </a:extLst>
          </p:cNvPr>
          <p:cNvSpPr>
            <a:spLocks noGrp="1"/>
          </p:cNvSpPr>
          <p:nvPr>
            <p:ph type="dt" sz="half" idx="10"/>
          </p:nvPr>
        </p:nvSpPr>
        <p:spPr/>
        <p:txBody>
          <a:bodyPr/>
          <a:lstStyle/>
          <a:p>
            <a:fld id="{9DF0F2B2-9467-4539-8599-36C0B66EE897}" type="datetime1">
              <a:rPr lang="en-US" smtClean="0"/>
              <a:t>4/14/2023</a:t>
            </a:fld>
            <a:endParaRPr lang="en-US"/>
          </a:p>
        </p:txBody>
      </p:sp>
      <p:sp>
        <p:nvSpPr>
          <p:cNvPr id="5" name="Footer Placeholder 4">
            <a:extLst>
              <a:ext uri="{FF2B5EF4-FFF2-40B4-BE49-F238E27FC236}">
                <a16:creationId xmlns:a16="http://schemas.microsoft.com/office/drawing/2014/main" id="{F4FB378B-5879-966D-0836-1AA930D8C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6EC51-5E65-A562-D151-CC86C1267F4B}"/>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2385001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DB51D6-A731-9700-5238-2C9DBC5134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B08AB0-8D6B-6F7D-0528-2FF645AAE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7F259-F887-4BA9-6FBB-D800E83D7C8A}"/>
              </a:ext>
            </a:extLst>
          </p:cNvPr>
          <p:cNvSpPr>
            <a:spLocks noGrp="1"/>
          </p:cNvSpPr>
          <p:nvPr>
            <p:ph type="dt" sz="half" idx="10"/>
          </p:nvPr>
        </p:nvSpPr>
        <p:spPr/>
        <p:txBody>
          <a:bodyPr/>
          <a:lstStyle/>
          <a:p>
            <a:fld id="{9DF13BCD-B12A-4CCD-8A72-0D05DCDA90E1}" type="datetime1">
              <a:rPr lang="en-US" smtClean="0"/>
              <a:t>4/14/2023</a:t>
            </a:fld>
            <a:endParaRPr lang="en-US"/>
          </a:p>
        </p:txBody>
      </p:sp>
      <p:sp>
        <p:nvSpPr>
          <p:cNvPr id="5" name="Footer Placeholder 4">
            <a:extLst>
              <a:ext uri="{FF2B5EF4-FFF2-40B4-BE49-F238E27FC236}">
                <a16:creationId xmlns:a16="http://schemas.microsoft.com/office/drawing/2014/main" id="{EB041AB3-F2D0-4714-BD02-D3C52465C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93A56-4FA1-ABF3-F7E2-BD439BD4B919}"/>
              </a:ext>
            </a:extLst>
          </p:cNvPr>
          <p:cNvSpPr>
            <a:spLocks noGrp="1"/>
          </p:cNvSpPr>
          <p:nvPr>
            <p:ph type="sldNum" sz="quarter" idx="12"/>
          </p:nvPr>
        </p:nvSpPr>
        <p:spPr/>
        <p:txBody>
          <a:bodyPr/>
          <a:lstStyle/>
          <a:p>
            <a:fld id="{88E9EC70-D881-4163-B143-A3A5F3800D46}" type="slidenum">
              <a:rPr lang="en-US" smtClean="0"/>
              <a:t>‹#›</a:t>
            </a:fld>
            <a:endParaRPr lang="en-US"/>
          </a:p>
        </p:txBody>
      </p:sp>
    </p:spTree>
    <p:extLst>
      <p:ext uri="{BB962C8B-B14F-4D97-AF65-F5344CB8AC3E}">
        <p14:creationId xmlns:p14="http://schemas.microsoft.com/office/powerpoint/2010/main" val="354432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1FFD-4D53-BDD4-8611-ACF0816131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D02228-2AE8-0FD5-A87B-7F8CF85B7D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A03C41-1334-4CD7-DF39-41A947E0F5D3}"/>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5" name="Footer Placeholder 4">
            <a:extLst>
              <a:ext uri="{FF2B5EF4-FFF2-40B4-BE49-F238E27FC236}">
                <a16:creationId xmlns:a16="http://schemas.microsoft.com/office/drawing/2014/main" id="{7CF52070-7C78-ED97-39BD-912BF895B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9A9EC-64D6-8F86-1E54-C081E10627E6}"/>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3742650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092E1-79DE-238A-827F-0367DBD040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0DE381-6A7D-7190-63D1-6E31D9A83E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8AF8C7-2E9A-33C9-B6D3-35866CCA31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08316E-300E-217C-233F-1A3935589C2A}"/>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6" name="Footer Placeholder 5">
            <a:extLst>
              <a:ext uri="{FF2B5EF4-FFF2-40B4-BE49-F238E27FC236}">
                <a16:creationId xmlns:a16="http://schemas.microsoft.com/office/drawing/2014/main" id="{5B6B7F6B-A601-7855-3EEE-46F516B9B7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6A798-F651-81E6-E81B-5EB7941316B5}"/>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47093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9F3C-57B8-276E-0F5A-E329CCD61D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3C1970-45EE-19CA-1A2A-664762BC40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91FBF7-A88E-FD27-6FCF-9A8E5B528B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8C7011-F893-93D2-6B77-CE74DAB98B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90C27C-F238-CAE6-8F9D-C0E8232CA4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E8FC6E-2A0F-5D7E-C819-BB11879C869A}"/>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8" name="Footer Placeholder 7">
            <a:extLst>
              <a:ext uri="{FF2B5EF4-FFF2-40B4-BE49-F238E27FC236}">
                <a16:creationId xmlns:a16="http://schemas.microsoft.com/office/drawing/2014/main" id="{590B9D36-4332-9FC6-7DC4-A34DCD3EA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633DD4-D407-09E0-E224-F73BF1C2A3AA}"/>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1323379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E399-1A4E-1AA7-7023-5F6A56D839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EC4937-5A21-B359-E5C0-CA0B64DB8CBD}"/>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4" name="Footer Placeholder 3">
            <a:extLst>
              <a:ext uri="{FF2B5EF4-FFF2-40B4-BE49-F238E27FC236}">
                <a16:creationId xmlns:a16="http://schemas.microsoft.com/office/drawing/2014/main" id="{2E8FD930-65DD-8FC4-AA7B-31C3CDFB4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C9FBD3-BD1C-7AA6-90E4-490296FF2EF4}"/>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74581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7CA437-E996-0DEF-C145-FF15B470E16F}"/>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3" name="Footer Placeholder 2">
            <a:extLst>
              <a:ext uri="{FF2B5EF4-FFF2-40B4-BE49-F238E27FC236}">
                <a16:creationId xmlns:a16="http://schemas.microsoft.com/office/drawing/2014/main" id="{43AC72A6-7DAC-84C3-3C07-B9EDB58E6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13C8D8-6705-1D2F-B29C-2582428F00A8}"/>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3168759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5F80-5879-E00B-382B-31211DF0C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AC228-5CF7-B0B9-39E6-3F21DD02BE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81A3B-8546-2B1A-49D3-5C536C360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D71954-170F-E3F5-D8F2-B3E0CA047930}"/>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6" name="Footer Placeholder 5">
            <a:extLst>
              <a:ext uri="{FF2B5EF4-FFF2-40B4-BE49-F238E27FC236}">
                <a16:creationId xmlns:a16="http://schemas.microsoft.com/office/drawing/2014/main" id="{13F10B65-FC5B-4874-6166-980ECB222E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8145F-1937-79A5-E210-9F48C1A11033}"/>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417359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AD1B-25EF-4D53-A144-FFED264FE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D83EEF-D061-0916-3AEC-624147274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1973A5-7369-3649-2277-97965FE9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A62F03-F7B4-FA6D-D6F4-8F4AF87DD15A}"/>
              </a:ext>
            </a:extLst>
          </p:cNvPr>
          <p:cNvSpPr>
            <a:spLocks noGrp="1"/>
          </p:cNvSpPr>
          <p:nvPr>
            <p:ph type="dt" sz="half" idx="10"/>
          </p:nvPr>
        </p:nvSpPr>
        <p:spPr/>
        <p:txBody>
          <a:bodyPr/>
          <a:lstStyle/>
          <a:p>
            <a:fld id="{E076651B-E675-47C3-BEDD-04426DC74B89}" type="datetimeFigureOut">
              <a:rPr lang="en-US" smtClean="0"/>
              <a:t>4/14/2023</a:t>
            </a:fld>
            <a:endParaRPr lang="en-US"/>
          </a:p>
        </p:txBody>
      </p:sp>
      <p:sp>
        <p:nvSpPr>
          <p:cNvPr id="6" name="Footer Placeholder 5">
            <a:extLst>
              <a:ext uri="{FF2B5EF4-FFF2-40B4-BE49-F238E27FC236}">
                <a16:creationId xmlns:a16="http://schemas.microsoft.com/office/drawing/2014/main" id="{F2920DD1-1633-69AD-C0B3-54D727EA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9D2A9-A290-BB5A-A095-70855BC26035}"/>
              </a:ext>
            </a:extLst>
          </p:cNvPr>
          <p:cNvSpPr>
            <a:spLocks noGrp="1"/>
          </p:cNvSpPr>
          <p:nvPr>
            <p:ph type="sldNum" sz="quarter" idx="12"/>
          </p:nvPr>
        </p:nvSpPr>
        <p:spPr/>
        <p:txBody>
          <a:bodyPr/>
          <a:lstStyle/>
          <a:p>
            <a:fld id="{08A36051-3F0A-48EB-ACEB-2AF330F12962}" type="slidenum">
              <a:rPr lang="en-US" smtClean="0"/>
              <a:t>‹#›</a:t>
            </a:fld>
            <a:endParaRPr lang="en-US"/>
          </a:p>
        </p:txBody>
      </p:sp>
    </p:spTree>
    <p:extLst>
      <p:ext uri="{BB962C8B-B14F-4D97-AF65-F5344CB8AC3E}">
        <p14:creationId xmlns:p14="http://schemas.microsoft.com/office/powerpoint/2010/main" val="1251748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A895-F861-CEA4-B1B4-9D0C1490EA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3EF39C-7136-731D-BD66-7DF816916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D4398-D714-A5B9-2D6A-6985A27D7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6651B-E675-47C3-BEDD-04426DC74B89}" type="datetimeFigureOut">
              <a:rPr lang="en-US" smtClean="0"/>
              <a:t>4/14/2023</a:t>
            </a:fld>
            <a:endParaRPr lang="en-US"/>
          </a:p>
        </p:txBody>
      </p:sp>
      <p:sp>
        <p:nvSpPr>
          <p:cNvPr id="5" name="Footer Placeholder 4">
            <a:extLst>
              <a:ext uri="{FF2B5EF4-FFF2-40B4-BE49-F238E27FC236}">
                <a16:creationId xmlns:a16="http://schemas.microsoft.com/office/drawing/2014/main" id="{F373D167-BB29-6527-92D1-F361B7B8C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E51F41-8A75-1785-2463-2B8055557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36051-3F0A-48EB-ACEB-2AF330F12962}" type="slidenum">
              <a:rPr lang="en-US" smtClean="0"/>
              <a:t>‹#›</a:t>
            </a:fld>
            <a:endParaRPr lang="en-US"/>
          </a:p>
        </p:txBody>
      </p:sp>
    </p:spTree>
    <p:extLst>
      <p:ext uri="{BB962C8B-B14F-4D97-AF65-F5344CB8AC3E}">
        <p14:creationId xmlns:p14="http://schemas.microsoft.com/office/powerpoint/2010/main" val="3090066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6F72FF-4EEC-647A-146C-02F638BA12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1BB3D-1D3D-19E2-FB5F-267018A2E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01ACC-E756-3057-89EB-2553E484B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A3865-1BE2-48A1-BC59-85533D2F87E8}" type="datetime1">
              <a:rPr lang="en-US" smtClean="0"/>
              <a:t>4/14/2023</a:t>
            </a:fld>
            <a:endParaRPr lang="en-US"/>
          </a:p>
        </p:txBody>
      </p:sp>
      <p:sp>
        <p:nvSpPr>
          <p:cNvPr id="5" name="Footer Placeholder 4">
            <a:extLst>
              <a:ext uri="{FF2B5EF4-FFF2-40B4-BE49-F238E27FC236}">
                <a16:creationId xmlns:a16="http://schemas.microsoft.com/office/drawing/2014/main" id="{FE28F3E3-388A-5502-5673-245D6FB59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3F5C0B-CAE4-BE70-1E99-C818AE22F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9EC70-D881-4163-B143-A3A5F3800D46}" type="slidenum">
              <a:rPr lang="en-US" smtClean="0"/>
              <a:t>‹#›</a:t>
            </a:fld>
            <a:endParaRPr lang="en-US"/>
          </a:p>
        </p:txBody>
      </p:sp>
    </p:spTree>
    <p:extLst>
      <p:ext uri="{BB962C8B-B14F-4D97-AF65-F5344CB8AC3E}">
        <p14:creationId xmlns:p14="http://schemas.microsoft.com/office/powerpoint/2010/main" val="2554189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t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EB38BF2-1826-695E-014E-AD132795CC07}"/>
              </a:ext>
            </a:extLst>
          </p:cNvPr>
          <p:cNvPicPr>
            <a:picLocks noChangeAspect="1"/>
          </p:cNvPicPr>
          <p:nvPr/>
        </p:nvPicPr>
        <p:blipFill>
          <a:blip r:embed="rId2"/>
          <a:stretch>
            <a:fillRect/>
          </a:stretch>
        </p:blipFill>
        <p:spPr>
          <a:xfrm rot="10800000">
            <a:off x="874774" y="-1057767"/>
            <a:ext cx="11869675" cy="1866533"/>
          </a:xfrm>
          <a:prstGeom prst="rect">
            <a:avLst/>
          </a:prstGeom>
        </p:spPr>
      </p:pic>
      <p:pic>
        <p:nvPicPr>
          <p:cNvPr id="6" name="Picture 5">
            <a:extLst>
              <a:ext uri="{FF2B5EF4-FFF2-40B4-BE49-F238E27FC236}">
                <a16:creationId xmlns:a16="http://schemas.microsoft.com/office/drawing/2014/main" id="{8CD43C5A-6B5A-623C-491F-447987E950FF}"/>
              </a:ext>
            </a:extLst>
          </p:cNvPr>
          <p:cNvPicPr>
            <a:picLocks noChangeAspect="1"/>
          </p:cNvPicPr>
          <p:nvPr/>
        </p:nvPicPr>
        <p:blipFill>
          <a:blip r:embed="rId2"/>
          <a:stretch>
            <a:fillRect/>
          </a:stretch>
        </p:blipFill>
        <p:spPr>
          <a:xfrm rot="5400000">
            <a:off x="-4606034" y="1181612"/>
            <a:ext cx="9651338" cy="1866533"/>
          </a:xfrm>
          <a:prstGeom prst="rect">
            <a:avLst/>
          </a:prstGeom>
        </p:spPr>
      </p:pic>
      <p:pic>
        <p:nvPicPr>
          <p:cNvPr id="1028" name="Picture 4" descr="Center of Occator Crater (Enhanced Color)">
            <a:extLst>
              <a:ext uri="{FF2B5EF4-FFF2-40B4-BE49-F238E27FC236}">
                <a16:creationId xmlns:a16="http://schemas.microsoft.com/office/drawing/2014/main" id="{79CFC303-1D65-BDAE-074D-45FED404D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93" y="304167"/>
            <a:ext cx="19527462" cy="9228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EB2AEE-1D4E-4515-B12D-DD2A8003A71B}"/>
              </a:ext>
            </a:extLst>
          </p:cNvPr>
          <p:cNvSpPr txBox="1"/>
          <p:nvPr/>
        </p:nvSpPr>
        <p:spPr>
          <a:xfrm>
            <a:off x="555465" y="545218"/>
            <a:ext cx="9356885" cy="1569660"/>
          </a:xfrm>
          <a:prstGeom prst="rect">
            <a:avLst/>
          </a:prstGeom>
          <a:noFill/>
        </p:spPr>
        <p:txBody>
          <a:bodyPr wrap="square" rtlCol="0">
            <a:spAutoFit/>
          </a:bodyPr>
          <a:lstStyle/>
          <a:p>
            <a:r>
              <a:rPr lang="en-US" sz="4800" b="1" dirty="0">
                <a:solidFill>
                  <a:schemeClr val="accent6">
                    <a:lumMod val="60000"/>
                    <a:lumOff val="40000"/>
                  </a:schemeClr>
                </a:solidFill>
              </a:rPr>
              <a:t>Laboratory Analysis of Ceres Analogue Minerals </a:t>
            </a:r>
          </a:p>
        </p:txBody>
      </p:sp>
      <p:sp>
        <p:nvSpPr>
          <p:cNvPr id="8" name="TextBox 7">
            <a:extLst>
              <a:ext uri="{FF2B5EF4-FFF2-40B4-BE49-F238E27FC236}">
                <a16:creationId xmlns:a16="http://schemas.microsoft.com/office/drawing/2014/main" id="{A80948E8-5201-1FC9-0219-30318DF84742}"/>
              </a:ext>
            </a:extLst>
          </p:cNvPr>
          <p:cNvSpPr txBox="1"/>
          <p:nvPr/>
        </p:nvSpPr>
        <p:spPr>
          <a:xfrm>
            <a:off x="823979" y="2419350"/>
            <a:ext cx="2383678"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B502902A-DD03-2A54-2A68-A48A89740B9F}"/>
              </a:ext>
            </a:extLst>
          </p:cNvPr>
          <p:cNvSpPr txBox="1"/>
          <p:nvPr/>
        </p:nvSpPr>
        <p:spPr>
          <a:xfrm>
            <a:off x="555465" y="2419350"/>
            <a:ext cx="7463678" cy="1138773"/>
          </a:xfrm>
          <a:prstGeom prst="rect">
            <a:avLst/>
          </a:prstGeom>
          <a:noFill/>
        </p:spPr>
        <p:txBody>
          <a:bodyPr wrap="square" rtlCol="0">
            <a:spAutoFit/>
          </a:bodyPr>
          <a:lstStyle/>
          <a:p>
            <a:r>
              <a:rPr lang="en-US" sz="3600" b="1" dirty="0">
                <a:solidFill>
                  <a:schemeClr val="accent4">
                    <a:lumMod val="60000"/>
                    <a:lumOff val="40000"/>
                  </a:schemeClr>
                </a:solidFill>
              </a:rPr>
              <a:t>Lucas Reynoso</a:t>
            </a:r>
            <a:r>
              <a:rPr lang="en-US" sz="3600" b="1" baseline="30000" dirty="0">
                <a:solidFill>
                  <a:schemeClr val="accent4">
                    <a:lumMod val="60000"/>
                    <a:lumOff val="40000"/>
                  </a:schemeClr>
                </a:solidFill>
              </a:rPr>
              <a:t>1</a:t>
            </a:r>
          </a:p>
          <a:p>
            <a:r>
              <a:rPr lang="en-US" sz="3200" dirty="0"/>
              <a:t>Maitrayee Bose</a:t>
            </a:r>
            <a:r>
              <a:rPr lang="en-US" sz="3200" baseline="30000" dirty="0"/>
              <a:t>2</a:t>
            </a:r>
            <a:r>
              <a:rPr lang="en-US" sz="3200" dirty="0"/>
              <a:t> and Julie Castillo-Rogez</a:t>
            </a:r>
            <a:r>
              <a:rPr lang="en-US" sz="3200" baseline="30000" dirty="0"/>
              <a:t>3</a:t>
            </a:r>
            <a:endParaRPr lang="en-US" sz="3200" dirty="0"/>
          </a:p>
        </p:txBody>
      </p:sp>
      <p:sp>
        <p:nvSpPr>
          <p:cNvPr id="10" name="TextBox 9">
            <a:extLst>
              <a:ext uri="{FF2B5EF4-FFF2-40B4-BE49-F238E27FC236}">
                <a16:creationId xmlns:a16="http://schemas.microsoft.com/office/drawing/2014/main" id="{F805EE32-2D11-A9B4-34C5-C9AB340F8D25}"/>
              </a:ext>
            </a:extLst>
          </p:cNvPr>
          <p:cNvSpPr txBox="1"/>
          <p:nvPr/>
        </p:nvSpPr>
        <p:spPr>
          <a:xfrm>
            <a:off x="555465" y="3673563"/>
            <a:ext cx="7463677" cy="954107"/>
          </a:xfrm>
          <a:prstGeom prst="rect">
            <a:avLst/>
          </a:prstGeom>
          <a:noFill/>
        </p:spPr>
        <p:txBody>
          <a:bodyPr wrap="square" rtlCol="0">
            <a:spAutoFit/>
          </a:bodyPr>
          <a:lstStyle/>
          <a:p>
            <a:r>
              <a:rPr lang="en-US" sz="2800" dirty="0">
                <a:solidFill>
                  <a:schemeClr val="accent6">
                    <a:lumMod val="60000"/>
                    <a:lumOff val="40000"/>
                  </a:schemeClr>
                </a:solidFill>
              </a:rPr>
              <a:t>Arizona Space Grant Symposium</a:t>
            </a:r>
          </a:p>
          <a:p>
            <a:r>
              <a:rPr lang="en-US" sz="2800" dirty="0">
                <a:solidFill>
                  <a:schemeClr val="accent6">
                    <a:lumMod val="60000"/>
                    <a:lumOff val="40000"/>
                  </a:schemeClr>
                </a:solidFill>
              </a:rPr>
              <a:t>April 22</a:t>
            </a:r>
            <a:r>
              <a:rPr lang="en-US" sz="2800" baseline="30000" dirty="0">
                <a:solidFill>
                  <a:schemeClr val="accent6">
                    <a:lumMod val="60000"/>
                    <a:lumOff val="40000"/>
                  </a:schemeClr>
                </a:solidFill>
              </a:rPr>
              <a:t>nd</a:t>
            </a:r>
            <a:r>
              <a:rPr lang="en-US" sz="2800" dirty="0">
                <a:solidFill>
                  <a:schemeClr val="accent6">
                    <a:lumMod val="60000"/>
                    <a:lumOff val="40000"/>
                  </a:schemeClr>
                </a:solidFill>
              </a:rPr>
              <a:t>, 2023</a:t>
            </a:r>
          </a:p>
        </p:txBody>
      </p:sp>
      <p:sp>
        <p:nvSpPr>
          <p:cNvPr id="11" name="TextBox 10">
            <a:extLst>
              <a:ext uri="{FF2B5EF4-FFF2-40B4-BE49-F238E27FC236}">
                <a16:creationId xmlns:a16="http://schemas.microsoft.com/office/drawing/2014/main" id="{1F5A37D7-2704-602D-EAB8-E22ADB6B2E7C}"/>
              </a:ext>
            </a:extLst>
          </p:cNvPr>
          <p:cNvSpPr txBox="1"/>
          <p:nvPr/>
        </p:nvSpPr>
        <p:spPr>
          <a:xfrm>
            <a:off x="615950" y="4838700"/>
            <a:ext cx="6940550" cy="923330"/>
          </a:xfrm>
          <a:prstGeom prst="rect">
            <a:avLst/>
          </a:prstGeom>
          <a:noFill/>
        </p:spPr>
        <p:txBody>
          <a:bodyPr wrap="square" rtlCol="0">
            <a:spAutoFit/>
          </a:bodyPr>
          <a:lstStyle/>
          <a:p>
            <a:r>
              <a:rPr lang="en-US" baseline="30000" dirty="0"/>
              <a:t>1</a:t>
            </a:r>
            <a:r>
              <a:rPr lang="en-US" dirty="0"/>
              <a:t>School for Engineering of Matter, Transport &amp; Energy, Arizona State University; </a:t>
            </a:r>
            <a:r>
              <a:rPr lang="en-US" baseline="30000" dirty="0"/>
              <a:t>2</a:t>
            </a:r>
            <a:r>
              <a:rPr lang="en-US" dirty="0"/>
              <a:t>School of Earth and Space Exploration, Arizona State University; </a:t>
            </a:r>
            <a:r>
              <a:rPr lang="en-US" baseline="30000" dirty="0"/>
              <a:t>3</a:t>
            </a:r>
            <a:r>
              <a:rPr lang="en-US" dirty="0"/>
              <a:t>Jet Propulsion Laboratory, California Institute of Technology </a:t>
            </a:r>
            <a:endParaRPr lang="en-US" baseline="30000" dirty="0"/>
          </a:p>
        </p:txBody>
      </p:sp>
      <p:cxnSp>
        <p:nvCxnSpPr>
          <p:cNvPr id="13" name="Straight Connector 12">
            <a:extLst>
              <a:ext uri="{FF2B5EF4-FFF2-40B4-BE49-F238E27FC236}">
                <a16:creationId xmlns:a16="http://schemas.microsoft.com/office/drawing/2014/main" id="{F3543B73-2113-ACB2-B3B6-D532B0BBF468}"/>
              </a:ext>
            </a:extLst>
          </p:cNvPr>
          <p:cNvCxnSpPr/>
          <p:nvPr/>
        </p:nvCxnSpPr>
        <p:spPr>
          <a:xfrm>
            <a:off x="615950" y="2209800"/>
            <a:ext cx="74031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6" name="Picture 12" descr="ASU/NASA Space Grant | ASU/NASA Space Grant">
            <a:extLst>
              <a:ext uri="{FF2B5EF4-FFF2-40B4-BE49-F238E27FC236}">
                <a16:creationId xmlns:a16="http://schemas.microsoft.com/office/drawing/2014/main" id="{C07FC640-3786-45E2-7DB5-809A544D0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4842" y="323001"/>
            <a:ext cx="1138924" cy="117309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JPL Jet Propulsion Laboratory Logo PNG vector in SVG, PDF, AI, CDR format">
            <a:extLst>
              <a:ext uri="{FF2B5EF4-FFF2-40B4-BE49-F238E27FC236}">
                <a16:creationId xmlns:a16="http://schemas.microsoft.com/office/drawing/2014/main" id="{A523CDC0-5674-F3C5-770F-6B396C248D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59" t="27641" r="17128" b="28564"/>
          <a:stretch/>
        </p:blipFill>
        <p:spPr bwMode="auto">
          <a:xfrm>
            <a:off x="10075862" y="489047"/>
            <a:ext cx="1714500" cy="84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39013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037DFC-61AD-97FD-E63F-97EBF7229D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EC70-D881-4163-B143-A3A5F3800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AAA78AF-8667-0C8C-E6BB-607CB328446B}"/>
              </a:ext>
            </a:extLst>
          </p:cNvPr>
          <p:cNvPicPr>
            <a:picLocks noChangeAspect="1"/>
          </p:cNvPicPr>
          <p:nvPr/>
        </p:nvPicPr>
        <p:blipFill rotWithShape="1">
          <a:blip r:embed="rId3"/>
          <a:srcRect r="3626"/>
          <a:stretch/>
        </p:blipFill>
        <p:spPr>
          <a:xfrm>
            <a:off x="6635620" y="2650756"/>
            <a:ext cx="4641980" cy="3269301"/>
          </a:xfrm>
          <a:prstGeom prst="rect">
            <a:avLst/>
          </a:prstGeom>
        </p:spPr>
      </p:pic>
      <p:sp>
        <p:nvSpPr>
          <p:cNvPr id="5" name="TextBox 4">
            <a:extLst>
              <a:ext uri="{FF2B5EF4-FFF2-40B4-BE49-F238E27FC236}">
                <a16:creationId xmlns:a16="http://schemas.microsoft.com/office/drawing/2014/main" id="{A5B4520A-D08D-50F0-C46C-A16240CB7FBF}"/>
              </a:ext>
            </a:extLst>
          </p:cNvPr>
          <p:cNvSpPr txBox="1"/>
          <p:nvPr/>
        </p:nvSpPr>
        <p:spPr>
          <a:xfrm>
            <a:off x="493830" y="5941935"/>
            <a:ext cx="59365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Source: NASA/JPL-Caltech/UCLA/MPS/DLR/IDA/PSI</a:t>
            </a:r>
          </a:p>
        </p:txBody>
      </p:sp>
      <p:sp>
        <p:nvSpPr>
          <p:cNvPr id="6" name="TextBox 5">
            <a:extLst>
              <a:ext uri="{FF2B5EF4-FFF2-40B4-BE49-F238E27FC236}">
                <a16:creationId xmlns:a16="http://schemas.microsoft.com/office/drawing/2014/main" id="{94291363-475D-9544-8327-E3244E9AF6D4}"/>
              </a:ext>
            </a:extLst>
          </p:cNvPr>
          <p:cNvSpPr txBox="1"/>
          <p:nvPr/>
        </p:nvSpPr>
        <p:spPr>
          <a:xfrm>
            <a:off x="6518210" y="5934352"/>
            <a:ext cx="4876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Credit: J.T. Keane, NASA/JPL-Caltech</a:t>
            </a:r>
          </a:p>
        </p:txBody>
      </p:sp>
      <p:sp>
        <p:nvSpPr>
          <p:cNvPr id="7" name="TextBox 6">
            <a:extLst>
              <a:ext uri="{FF2B5EF4-FFF2-40B4-BE49-F238E27FC236}">
                <a16:creationId xmlns:a16="http://schemas.microsoft.com/office/drawing/2014/main" id="{67FA3DD4-7E61-6264-71F5-406E251055D1}"/>
              </a:ext>
            </a:extLst>
          </p:cNvPr>
          <p:cNvSpPr txBox="1"/>
          <p:nvPr/>
        </p:nvSpPr>
        <p:spPr>
          <a:xfrm>
            <a:off x="1638300" y="304800"/>
            <a:ext cx="8915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What are the bright spots on Ceres surface? </a:t>
            </a:r>
          </a:p>
        </p:txBody>
      </p:sp>
      <p:sp>
        <p:nvSpPr>
          <p:cNvPr id="8" name="TextBox 7">
            <a:extLst>
              <a:ext uri="{FF2B5EF4-FFF2-40B4-BE49-F238E27FC236}">
                <a16:creationId xmlns:a16="http://schemas.microsoft.com/office/drawing/2014/main" id="{EEBE77EA-4530-FE93-AB1E-C5674FDE9DE3}"/>
              </a:ext>
            </a:extLst>
          </p:cNvPr>
          <p:cNvSpPr txBox="1"/>
          <p:nvPr/>
        </p:nvSpPr>
        <p:spPr>
          <a:xfrm>
            <a:off x="609600" y="1066800"/>
            <a:ext cx="11049000"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These bright spots were determined to be evaporate deposits containing minerals like sodium carbonate </a:t>
            </a: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(Na</a:t>
            </a:r>
            <a:r>
              <a:rPr kumimoji="0" lang="en-US" sz="2800" b="0" i="1"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CO</a:t>
            </a:r>
            <a:r>
              <a:rPr kumimoji="0" lang="en-US" sz="2800" b="0" i="1" u="none" strike="noStrike" kern="1200" cap="none" spc="0" normalizeH="0" baseline="-25000" noProof="0" dirty="0">
                <a:ln>
                  <a:noFill/>
                </a:ln>
                <a:solidFill>
                  <a:prstClr val="white"/>
                </a:solidFill>
                <a:effectLst/>
                <a:uLnTx/>
                <a:uFillTx/>
                <a:latin typeface="Calibri" panose="020F0502020204030204"/>
                <a:ea typeface="+mn-ea"/>
                <a:cs typeface="+mn-cs"/>
              </a:rPr>
              <a:t>3</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ammonium carbonate (</a:t>
            </a: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CH</a:t>
            </a:r>
            <a:r>
              <a:rPr kumimoji="0" lang="en-US" sz="2800" b="0" i="1" u="none" strike="noStrike" kern="1200" cap="none" spc="0" normalizeH="0" baseline="-25000" noProof="0" dirty="0">
                <a:ln>
                  <a:noFill/>
                </a:ln>
                <a:solidFill>
                  <a:prstClr val="white"/>
                </a:solidFill>
                <a:effectLst/>
                <a:uLnTx/>
                <a:uFillTx/>
                <a:latin typeface="Calibri" panose="020F0502020204030204"/>
                <a:ea typeface="+mn-ea"/>
                <a:cs typeface="+mn-cs"/>
              </a:rPr>
              <a:t>8</a:t>
            </a: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N</a:t>
            </a:r>
            <a:r>
              <a:rPr kumimoji="0" lang="en-US" sz="2800" b="0" i="1"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O</a:t>
            </a:r>
            <a:r>
              <a:rPr kumimoji="0" lang="en-US" sz="2800" b="0" i="1" u="none" strike="noStrike" kern="1200" cap="none" spc="0" normalizeH="0" baseline="-25000" noProof="0" dirty="0">
                <a:ln>
                  <a:noFill/>
                </a:ln>
                <a:solidFill>
                  <a:prstClr val="white"/>
                </a:solidFill>
                <a:effectLst/>
                <a:uLnTx/>
                <a:uFillTx/>
                <a:latin typeface="Calibri" panose="020F0502020204030204"/>
                <a:ea typeface="+mn-ea"/>
                <a:cs typeface="+mn-cs"/>
              </a:rPr>
              <a:t>3</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and hydrohalite (</a:t>
            </a: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NaCl</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1026" name="Picture 2" descr="Mosaic of Cerealia Facula">
            <a:extLst>
              <a:ext uri="{FF2B5EF4-FFF2-40B4-BE49-F238E27FC236}">
                <a16:creationId xmlns:a16="http://schemas.microsoft.com/office/drawing/2014/main" id="{522B869A-368D-7BD2-F0E0-4A696790D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673890"/>
            <a:ext cx="5552621" cy="323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998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6AB9D-B030-8E92-F0B8-514D88C3B5A8}"/>
              </a:ext>
            </a:extLst>
          </p:cNvPr>
          <p:cNvSpPr txBox="1"/>
          <p:nvPr/>
        </p:nvSpPr>
        <p:spPr>
          <a:xfrm>
            <a:off x="3799609" y="93914"/>
            <a:ext cx="4724400"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Experimental Roadmap </a:t>
            </a:r>
          </a:p>
        </p:txBody>
      </p:sp>
      <p:pic>
        <p:nvPicPr>
          <p:cNvPr id="3074" name="Picture 2">
            <a:extLst>
              <a:ext uri="{FF2B5EF4-FFF2-40B4-BE49-F238E27FC236}">
                <a16:creationId xmlns:a16="http://schemas.microsoft.com/office/drawing/2014/main" id="{A028B816-3C93-1297-8E94-3B71521BF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4283"/>
            <a:ext cx="2480501" cy="24043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F43C1-305D-6E5A-3F00-0DA9A634A0CA}"/>
              </a:ext>
            </a:extLst>
          </p:cNvPr>
          <p:cNvSpPr txBox="1"/>
          <p:nvPr/>
        </p:nvSpPr>
        <p:spPr>
          <a:xfrm>
            <a:off x="4201248" y="3413264"/>
            <a:ext cx="3921121" cy="369332"/>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Perkin Elmer 2400 Elemental Analyzer</a:t>
            </a:r>
          </a:p>
        </p:txBody>
      </p:sp>
      <p:pic>
        <p:nvPicPr>
          <p:cNvPr id="3076" name="Picture 4">
            <a:extLst>
              <a:ext uri="{FF2B5EF4-FFF2-40B4-BE49-F238E27FC236}">
                <a16:creationId xmlns:a16="http://schemas.microsoft.com/office/drawing/2014/main" id="{A0BAC93C-DA42-BBE3-2518-52BF30F08E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11" b="5512"/>
          <a:stretch/>
        </p:blipFill>
        <p:spPr bwMode="auto">
          <a:xfrm>
            <a:off x="8623544" y="972160"/>
            <a:ext cx="2201154" cy="24264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93575C-A1B8-4F43-90FF-AE7D9F313BA5}"/>
              </a:ext>
            </a:extLst>
          </p:cNvPr>
          <p:cNvSpPr txBox="1"/>
          <p:nvPr/>
        </p:nvSpPr>
        <p:spPr>
          <a:xfrm>
            <a:off x="9141135" y="3405508"/>
            <a:ext cx="1380162" cy="369332"/>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IMS 6F SIMS</a:t>
            </a:r>
          </a:p>
        </p:txBody>
      </p:sp>
      <p:pic>
        <p:nvPicPr>
          <p:cNvPr id="3078" name="Picture 6">
            <a:extLst>
              <a:ext uri="{FF2B5EF4-FFF2-40B4-BE49-F238E27FC236}">
                <a16:creationId xmlns:a16="http://schemas.microsoft.com/office/drawing/2014/main" id="{5B7045E1-4E23-9103-5B5E-B29383A6FD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34" t="15534" b="6796"/>
          <a:stretch/>
        </p:blipFill>
        <p:spPr bwMode="auto">
          <a:xfrm>
            <a:off x="8704763" y="3950924"/>
            <a:ext cx="2252906" cy="20716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A2510B-0FFC-7332-380E-35A7D1E57E92}"/>
              </a:ext>
            </a:extLst>
          </p:cNvPr>
          <p:cNvSpPr txBox="1"/>
          <p:nvPr/>
        </p:nvSpPr>
        <p:spPr>
          <a:xfrm>
            <a:off x="8312687" y="6030098"/>
            <a:ext cx="3138786" cy="369332"/>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Nicolet iS50 FTIR Spectrometer</a:t>
            </a:r>
          </a:p>
        </p:txBody>
      </p:sp>
      <p:pic>
        <p:nvPicPr>
          <p:cNvPr id="3080" name="Picture 8" descr="TriStar II Plus | Micromeritics">
            <a:extLst>
              <a:ext uri="{FF2B5EF4-FFF2-40B4-BE49-F238E27FC236}">
                <a16:creationId xmlns:a16="http://schemas.microsoft.com/office/drawing/2014/main" id="{DC72CE3A-757E-6998-67E0-057BF6E1C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4450" y="3961685"/>
            <a:ext cx="1397276" cy="19918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3693D3-E87A-847A-2214-A643005A0B03}"/>
              </a:ext>
            </a:extLst>
          </p:cNvPr>
          <p:cNvSpPr txBox="1"/>
          <p:nvPr/>
        </p:nvSpPr>
        <p:spPr>
          <a:xfrm>
            <a:off x="4751426" y="5968184"/>
            <a:ext cx="2941146" cy="369332"/>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TriStar II Plus BET instrument</a:t>
            </a:r>
          </a:p>
        </p:txBody>
      </p:sp>
      <p:pic>
        <p:nvPicPr>
          <p:cNvPr id="3082" name="Picture 10" descr="SCION 456-GC from Bruker CAM | SelectScience">
            <a:extLst>
              <a:ext uri="{FF2B5EF4-FFF2-40B4-BE49-F238E27FC236}">
                <a16:creationId xmlns:a16="http://schemas.microsoft.com/office/drawing/2014/main" id="{CBABF20E-6FF1-BBF4-74F5-4717B7DC29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080" y="3985499"/>
            <a:ext cx="2167275" cy="20445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5F8513-FFB4-FE67-E39F-F9E0DABBE328}"/>
              </a:ext>
            </a:extLst>
          </p:cNvPr>
          <p:cNvSpPr txBox="1"/>
          <p:nvPr/>
        </p:nvSpPr>
        <p:spPr>
          <a:xfrm>
            <a:off x="553904" y="6022562"/>
            <a:ext cx="3886199" cy="369332"/>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Bruker Scion 456-Gas </a:t>
            </a:r>
            <a:r>
              <a:rPr kumimoji="0" lang="en-US" sz="1800" b="0" i="0" u="none" strike="noStrike" kern="1200" cap="none" spc="0" normalizeH="0" baseline="0" noProof="0" dirty="0" err="1">
                <a:ln>
                  <a:noFill/>
                </a:ln>
                <a:solidFill>
                  <a:srgbClr val="FFC000">
                    <a:lumMod val="60000"/>
                    <a:lumOff val="40000"/>
                  </a:srgbClr>
                </a:solidFill>
                <a:effectLst/>
                <a:uLnTx/>
                <a:uFillTx/>
                <a:latin typeface="Calibri" panose="020F0502020204030204"/>
                <a:ea typeface="+mn-ea"/>
                <a:cs typeface="+mn-cs"/>
              </a:rPr>
              <a:t>Chromotograpy</a:t>
            </a:r>
            <a:endPar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endParaRPr>
          </a:p>
        </p:txBody>
      </p:sp>
      <p:pic>
        <p:nvPicPr>
          <p:cNvPr id="13" name="Picture 12" descr="A person standing in a lab&#10;&#10;Description automatically generated with medium confidence">
            <a:extLst>
              <a:ext uri="{FF2B5EF4-FFF2-40B4-BE49-F238E27FC236}">
                <a16:creationId xmlns:a16="http://schemas.microsoft.com/office/drawing/2014/main" id="{1E7213E2-D086-1708-CB42-AEC5FB0BD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511" y="1008600"/>
            <a:ext cx="3167613" cy="2375709"/>
          </a:xfrm>
          <a:prstGeom prst="rect">
            <a:avLst/>
          </a:prstGeom>
        </p:spPr>
      </p:pic>
      <p:sp>
        <p:nvSpPr>
          <p:cNvPr id="3" name="Rectangle 2">
            <a:extLst>
              <a:ext uri="{FF2B5EF4-FFF2-40B4-BE49-F238E27FC236}">
                <a16:creationId xmlns:a16="http://schemas.microsoft.com/office/drawing/2014/main" id="{0BCF0653-1616-8459-E2A8-BA78240101DA}"/>
              </a:ext>
            </a:extLst>
          </p:cNvPr>
          <p:cNvSpPr/>
          <p:nvPr/>
        </p:nvSpPr>
        <p:spPr>
          <a:xfrm>
            <a:off x="400050" y="3916476"/>
            <a:ext cx="7725857" cy="26658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84880B3-BBF1-2005-95E1-D2CB4FCEBD0B}"/>
              </a:ext>
            </a:extLst>
          </p:cNvPr>
          <p:cNvSpPr txBox="1"/>
          <p:nvPr/>
        </p:nvSpPr>
        <p:spPr>
          <a:xfrm>
            <a:off x="1219345" y="3380541"/>
            <a:ext cx="2721150" cy="369332"/>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Samples were synthesized</a:t>
            </a:r>
          </a:p>
        </p:txBody>
      </p:sp>
      <p:sp>
        <p:nvSpPr>
          <p:cNvPr id="55" name="TextBox 54">
            <a:extLst>
              <a:ext uri="{FF2B5EF4-FFF2-40B4-BE49-F238E27FC236}">
                <a16:creationId xmlns:a16="http://schemas.microsoft.com/office/drawing/2014/main" id="{6D9E9B39-B9DC-8A6F-6401-F6AAB21307AE}"/>
              </a:ext>
            </a:extLst>
          </p:cNvPr>
          <p:cNvSpPr txBox="1"/>
          <p:nvPr/>
        </p:nvSpPr>
        <p:spPr>
          <a:xfrm>
            <a:off x="5486400" y="572402"/>
            <a:ext cx="379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@ASU</a:t>
            </a:r>
            <a:r>
              <a:rPr kumimoji="0" lang="en-US" sz="2000" b="0" i="0" u="none" strike="noStrike" kern="1200" cap="none" spc="0" normalizeH="0" baseline="0" noProof="0" dirty="0">
                <a:ln>
                  <a:noFill/>
                </a:ln>
                <a:solidFill>
                  <a:srgbClr val="FF505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FF505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@UA</a:t>
            </a:r>
          </a:p>
        </p:txBody>
      </p:sp>
      <p:cxnSp>
        <p:nvCxnSpPr>
          <p:cNvPr id="57" name="Straight Arrow Connector 56">
            <a:extLst>
              <a:ext uri="{FF2B5EF4-FFF2-40B4-BE49-F238E27FC236}">
                <a16:creationId xmlns:a16="http://schemas.microsoft.com/office/drawing/2014/main" id="{F76A7003-0989-5695-B7C5-3CA15046DC4B}"/>
              </a:ext>
            </a:extLst>
          </p:cNvPr>
          <p:cNvCxnSpPr>
            <a:cxnSpLocks/>
          </p:cNvCxnSpPr>
          <p:nvPr/>
        </p:nvCxnSpPr>
        <p:spPr>
          <a:xfrm>
            <a:off x="4400250" y="2328360"/>
            <a:ext cx="3790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933C174-D872-3E3C-EF4A-675209E4EF97}"/>
              </a:ext>
            </a:extLst>
          </p:cNvPr>
          <p:cNvCxnSpPr>
            <a:cxnSpLocks/>
          </p:cNvCxnSpPr>
          <p:nvPr/>
        </p:nvCxnSpPr>
        <p:spPr>
          <a:xfrm>
            <a:off x="7871613" y="2328360"/>
            <a:ext cx="39139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1232C02-27CE-BA46-E8AE-3596603D0C0A}"/>
              </a:ext>
            </a:extLst>
          </p:cNvPr>
          <p:cNvCxnSpPr>
            <a:cxnSpLocks/>
          </p:cNvCxnSpPr>
          <p:nvPr/>
        </p:nvCxnSpPr>
        <p:spPr>
          <a:xfrm flipH="1">
            <a:off x="7543800" y="5257800"/>
            <a:ext cx="39139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20A217F-9DDC-DD4E-7E53-E264ECCCD2BD}"/>
              </a:ext>
            </a:extLst>
          </p:cNvPr>
          <p:cNvCxnSpPr>
            <a:cxnSpLocks/>
          </p:cNvCxnSpPr>
          <p:nvPr/>
        </p:nvCxnSpPr>
        <p:spPr>
          <a:xfrm flipH="1">
            <a:off x="4276599" y="5308676"/>
            <a:ext cx="46320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314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7BF0AD-71C2-FEA3-07E3-8B30BD046F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EC70-D881-4163-B143-A3A5F3800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0C80E14-A375-5100-6042-1C09AC102AC0}"/>
              </a:ext>
            </a:extLst>
          </p:cNvPr>
          <p:cNvSpPr txBox="1"/>
          <p:nvPr/>
        </p:nvSpPr>
        <p:spPr>
          <a:xfrm>
            <a:off x="1409700" y="381000"/>
            <a:ext cx="9372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How does glycine change the physical properties of the salts?</a:t>
            </a:r>
          </a:p>
        </p:txBody>
      </p:sp>
      <p:pic>
        <p:nvPicPr>
          <p:cNvPr id="4" name="Picture 3">
            <a:extLst>
              <a:ext uri="{FF2B5EF4-FFF2-40B4-BE49-F238E27FC236}">
                <a16:creationId xmlns:a16="http://schemas.microsoft.com/office/drawing/2014/main" id="{8E7B54F9-A9AF-0997-7554-45069BD81EDE}"/>
              </a:ext>
            </a:extLst>
          </p:cNvPr>
          <p:cNvPicPr>
            <a:picLocks noChangeAspect="1"/>
          </p:cNvPicPr>
          <p:nvPr/>
        </p:nvPicPr>
        <p:blipFill>
          <a:blip r:embed="rId3"/>
          <a:stretch>
            <a:fillRect/>
          </a:stretch>
        </p:blipFill>
        <p:spPr>
          <a:xfrm>
            <a:off x="4246337" y="1828800"/>
            <a:ext cx="3699325" cy="2681680"/>
          </a:xfrm>
          <a:prstGeom prst="rect">
            <a:avLst/>
          </a:prstGeom>
        </p:spPr>
      </p:pic>
      <p:sp>
        <p:nvSpPr>
          <p:cNvPr id="5" name="TextBox 4">
            <a:extLst>
              <a:ext uri="{FF2B5EF4-FFF2-40B4-BE49-F238E27FC236}">
                <a16:creationId xmlns:a16="http://schemas.microsoft.com/office/drawing/2014/main" id="{21FA79DE-5BA6-05FC-CFC1-25576E8F1D61}"/>
              </a:ext>
            </a:extLst>
          </p:cNvPr>
          <p:cNvSpPr txBox="1"/>
          <p:nvPr/>
        </p:nvSpPr>
        <p:spPr>
          <a:xfrm>
            <a:off x="1337203" y="4908090"/>
            <a:ext cx="2030893" cy="523220"/>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Pure NaCl</a:t>
            </a:r>
          </a:p>
        </p:txBody>
      </p:sp>
      <p:sp>
        <p:nvSpPr>
          <p:cNvPr id="6" name="TextBox 5">
            <a:extLst>
              <a:ext uri="{FF2B5EF4-FFF2-40B4-BE49-F238E27FC236}">
                <a16:creationId xmlns:a16="http://schemas.microsoft.com/office/drawing/2014/main" id="{1CE501CB-5650-BFEC-77DA-D8D564EA4866}"/>
              </a:ext>
            </a:extLst>
          </p:cNvPr>
          <p:cNvSpPr txBox="1"/>
          <p:nvPr/>
        </p:nvSpPr>
        <p:spPr>
          <a:xfrm>
            <a:off x="4530491" y="4949194"/>
            <a:ext cx="3018411" cy="461665"/>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NaCl + 0.07 M Glycine</a:t>
            </a:r>
          </a:p>
        </p:txBody>
      </p:sp>
      <p:sp>
        <p:nvSpPr>
          <p:cNvPr id="7" name="TextBox 6">
            <a:extLst>
              <a:ext uri="{FF2B5EF4-FFF2-40B4-BE49-F238E27FC236}">
                <a16:creationId xmlns:a16="http://schemas.microsoft.com/office/drawing/2014/main" id="{83B8FB87-E3EA-5FE2-BB6F-150F5796D357}"/>
              </a:ext>
            </a:extLst>
          </p:cNvPr>
          <p:cNvSpPr txBox="1"/>
          <p:nvPr/>
        </p:nvSpPr>
        <p:spPr>
          <a:xfrm>
            <a:off x="5858945" y="2235416"/>
            <a:ext cx="8676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blebs</a:t>
            </a:r>
            <a:endParaRPr kumimoji="0" lang="en-US" sz="20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C258576B-031A-F3A0-54C6-1033AD26919C}"/>
              </a:ext>
            </a:extLst>
          </p:cNvPr>
          <p:cNvCxnSpPr>
            <a:cxnSpLocks/>
          </p:cNvCxnSpPr>
          <p:nvPr/>
        </p:nvCxnSpPr>
        <p:spPr>
          <a:xfrm flipH="1">
            <a:off x="5318072" y="2491387"/>
            <a:ext cx="575054" cy="116458"/>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8AA5896-CEBB-E18C-090F-A241F74DBDBC}"/>
              </a:ext>
            </a:extLst>
          </p:cNvPr>
          <p:cNvCxnSpPr>
            <a:cxnSpLocks/>
          </p:cNvCxnSpPr>
          <p:nvPr/>
        </p:nvCxnSpPr>
        <p:spPr>
          <a:xfrm flipH="1">
            <a:off x="5770556" y="2655274"/>
            <a:ext cx="256478" cy="1274366"/>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C3FB42-DCE8-0059-C990-90499482A7A1}"/>
              </a:ext>
            </a:extLst>
          </p:cNvPr>
          <p:cNvCxnSpPr>
            <a:cxnSpLocks/>
          </p:cNvCxnSpPr>
          <p:nvPr/>
        </p:nvCxnSpPr>
        <p:spPr>
          <a:xfrm>
            <a:off x="6217948" y="2683193"/>
            <a:ext cx="219709" cy="494590"/>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picture containing map&#10;&#10;Description automatically generated">
            <a:extLst>
              <a:ext uri="{FF2B5EF4-FFF2-40B4-BE49-F238E27FC236}">
                <a16:creationId xmlns:a16="http://schemas.microsoft.com/office/drawing/2014/main" id="{589FAF15-69A7-4093-0F65-78291E036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64" y="1835085"/>
            <a:ext cx="3762274" cy="2675395"/>
          </a:xfrm>
          <a:prstGeom prst="rect">
            <a:avLst/>
          </a:prstGeom>
        </p:spPr>
      </p:pic>
      <p:sp>
        <p:nvSpPr>
          <p:cNvPr id="12" name="TextBox 11">
            <a:extLst>
              <a:ext uri="{FF2B5EF4-FFF2-40B4-BE49-F238E27FC236}">
                <a16:creationId xmlns:a16="http://schemas.microsoft.com/office/drawing/2014/main" id="{8251D7F0-E709-F846-8416-9D55E46423C9}"/>
              </a:ext>
            </a:extLst>
          </p:cNvPr>
          <p:cNvSpPr txBox="1"/>
          <p:nvPr/>
        </p:nvSpPr>
        <p:spPr>
          <a:xfrm>
            <a:off x="3226536" y="4141148"/>
            <a:ext cx="994702"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500 µm</a:t>
            </a:r>
          </a:p>
        </p:txBody>
      </p:sp>
      <p:pic>
        <p:nvPicPr>
          <p:cNvPr id="13" name="Picture 12">
            <a:extLst>
              <a:ext uri="{FF2B5EF4-FFF2-40B4-BE49-F238E27FC236}">
                <a16:creationId xmlns:a16="http://schemas.microsoft.com/office/drawing/2014/main" id="{E602EF92-57E0-3FF6-7CA0-A63F1B546100}"/>
              </a:ext>
            </a:extLst>
          </p:cNvPr>
          <p:cNvPicPr>
            <a:picLocks noChangeAspect="1"/>
          </p:cNvPicPr>
          <p:nvPr/>
        </p:nvPicPr>
        <p:blipFill>
          <a:blip r:embed="rId5"/>
          <a:stretch>
            <a:fillRect/>
          </a:stretch>
        </p:blipFill>
        <p:spPr>
          <a:xfrm>
            <a:off x="7945662" y="1827479"/>
            <a:ext cx="3676698" cy="2700608"/>
          </a:xfrm>
          <a:prstGeom prst="rect">
            <a:avLst/>
          </a:prstGeom>
        </p:spPr>
      </p:pic>
      <p:sp>
        <p:nvSpPr>
          <p:cNvPr id="14" name="TextBox 13">
            <a:extLst>
              <a:ext uri="{FF2B5EF4-FFF2-40B4-BE49-F238E27FC236}">
                <a16:creationId xmlns:a16="http://schemas.microsoft.com/office/drawing/2014/main" id="{5913C807-0D8D-503B-1F13-4527315D40D8}"/>
              </a:ext>
            </a:extLst>
          </p:cNvPr>
          <p:cNvSpPr txBox="1"/>
          <p:nvPr/>
        </p:nvSpPr>
        <p:spPr>
          <a:xfrm>
            <a:off x="6953299" y="4149952"/>
            <a:ext cx="98719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500 µm</a:t>
            </a:r>
          </a:p>
        </p:txBody>
      </p:sp>
      <p:sp>
        <p:nvSpPr>
          <p:cNvPr id="15" name="TextBox 14">
            <a:extLst>
              <a:ext uri="{FF2B5EF4-FFF2-40B4-BE49-F238E27FC236}">
                <a16:creationId xmlns:a16="http://schemas.microsoft.com/office/drawing/2014/main" id="{E72E16F0-F2C2-81AF-3E6B-1391A6FD0D02}"/>
              </a:ext>
            </a:extLst>
          </p:cNvPr>
          <p:cNvSpPr txBox="1"/>
          <p:nvPr/>
        </p:nvSpPr>
        <p:spPr>
          <a:xfrm>
            <a:off x="10635165" y="4158755"/>
            <a:ext cx="98719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500 µm</a:t>
            </a:r>
          </a:p>
        </p:txBody>
      </p:sp>
      <p:sp>
        <p:nvSpPr>
          <p:cNvPr id="16" name="TextBox 15">
            <a:extLst>
              <a:ext uri="{FF2B5EF4-FFF2-40B4-BE49-F238E27FC236}">
                <a16:creationId xmlns:a16="http://schemas.microsoft.com/office/drawing/2014/main" id="{5770D016-720A-9D83-C9ED-20B4784A11DC}"/>
              </a:ext>
            </a:extLst>
          </p:cNvPr>
          <p:cNvSpPr txBox="1"/>
          <p:nvPr/>
        </p:nvSpPr>
        <p:spPr>
          <a:xfrm>
            <a:off x="8236348" y="4949193"/>
            <a:ext cx="3018411" cy="461665"/>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NaCl + 0.13 M Glycine</a:t>
            </a:r>
          </a:p>
        </p:txBody>
      </p:sp>
      <p:sp>
        <p:nvSpPr>
          <p:cNvPr id="17" name="TextBox 16">
            <a:extLst>
              <a:ext uri="{FF2B5EF4-FFF2-40B4-BE49-F238E27FC236}">
                <a16:creationId xmlns:a16="http://schemas.microsoft.com/office/drawing/2014/main" id="{26F18A8A-3EB6-2E76-2511-B03214EA4415}"/>
              </a:ext>
            </a:extLst>
          </p:cNvPr>
          <p:cNvSpPr txBox="1"/>
          <p:nvPr/>
        </p:nvSpPr>
        <p:spPr>
          <a:xfrm>
            <a:off x="10096001" y="2616968"/>
            <a:ext cx="9366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 blebs</a:t>
            </a:r>
          </a:p>
        </p:txBody>
      </p:sp>
      <p:cxnSp>
        <p:nvCxnSpPr>
          <p:cNvPr id="18" name="Straight Arrow Connector 17">
            <a:extLst>
              <a:ext uri="{FF2B5EF4-FFF2-40B4-BE49-F238E27FC236}">
                <a16:creationId xmlns:a16="http://schemas.microsoft.com/office/drawing/2014/main" id="{3746ABA9-6314-B65C-9507-67CE14159B10}"/>
              </a:ext>
            </a:extLst>
          </p:cNvPr>
          <p:cNvCxnSpPr>
            <a:cxnSpLocks/>
          </p:cNvCxnSpPr>
          <p:nvPr/>
        </p:nvCxnSpPr>
        <p:spPr>
          <a:xfrm flipH="1" flipV="1">
            <a:off x="9257057" y="2713523"/>
            <a:ext cx="857391" cy="187687"/>
          </a:xfrm>
          <a:prstGeom prst="straightConnector1">
            <a:avLst/>
          </a:prstGeom>
          <a:ln w="285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2D9EB3D-BEA2-9215-A76E-236880FB7290}"/>
              </a:ext>
            </a:extLst>
          </p:cNvPr>
          <p:cNvCxnSpPr>
            <a:cxnSpLocks/>
          </p:cNvCxnSpPr>
          <p:nvPr/>
        </p:nvCxnSpPr>
        <p:spPr>
          <a:xfrm flipH="1">
            <a:off x="9726359" y="2995400"/>
            <a:ext cx="460999" cy="608047"/>
          </a:xfrm>
          <a:prstGeom prst="straightConnector1">
            <a:avLst/>
          </a:prstGeom>
          <a:ln w="285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B483B3C-25C9-9032-058B-7179C0F8F174}"/>
              </a:ext>
            </a:extLst>
          </p:cNvPr>
          <p:cNvCxnSpPr>
            <a:cxnSpLocks/>
          </p:cNvCxnSpPr>
          <p:nvPr/>
        </p:nvCxnSpPr>
        <p:spPr>
          <a:xfrm>
            <a:off x="10482235" y="3002643"/>
            <a:ext cx="638758" cy="159152"/>
          </a:xfrm>
          <a:prstGeom prst="straightConnector1">
            <a:avLst/>
          </a:prstGeom>
          <a:ln w="285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7F9614-5957-5086-1A06-E4E1F0702397}"/>
              </a:ext>
            </a:extLst>
          </p:cNvPr>
          <p:cNvCxnSpPr/>
          <p:nvPr/>
        </p:nvCxnSpPr>
        <p:spPr>
          <a:xfrm>
            <a:off x="3368096" y="4141148"/>
            <a:ext cx="768096" cy="0"/>
          </a:xfrm>
          <a:prstGeom prst="line">
            <a:avLst/>
          </a:prstGeom>
          <a:ln w="82550" cap="flat">
            <a:solidFill>
              <a:schemeClr val="tx1">
                <a:lumMod val="50000"/>
                <a:lumOff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3A6D04-5C4E-BFDE-9C16-3E6617E503C0}"/>
              </a:ext>
            </a:extLst>
          </p:cNvPr>
          <p:cNvCxnSpPr/>
          <p:nvPr/>
        </p:nvCxnSpPr>
        <p:spPr>
          <a:xfrm>
            <a:off x="7071992" y="4133528"/>
            <a:ext cx="749808" cy="0"/>
          </a:xfrm>
          <a:prstGeom prst="line">
            <a:avLst/>
          </a:prstGeom>
          <a:ln w="82550" cap="sq">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D64B1-5104-72F9-E346-31B434F1EC7F}"/>
              </a:ext>
            </a:extLst>
          </p:cNvPr>
          <p:cNvCxnSpPr/>
          <p:nvPr/>
        </p:nvCxnSpPr>
        <p:spPr>
          <a:xfrm>
            <a:off x="10755233" y="4149952"/>
            <a:ext cx="731520" cy="0"/>
          </a:xfrm>
          <a:prstGeom prst="line">
            <a:avLst/>
          </a:prstGeom>
          <a:ln w="82550" cap="sq">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770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CED9EF-CB1A-D278-105C-F694F962B2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EC70-D881-4163-B143-A3A5F3800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1CECCD7-D7B9-1E25-A791-72A3002314FC}"/>
              </a:ext>
            </a:extLst>
          </p:cNvPr>
          <p:cNvSpPr txBox="1"/>
          <p:nvPr/>
        </p:nvSpPr>
        <p:spPr>
          <a:xfrm>
            <a:off x="1409700" y="380999"/>
            <a:ext cx="9372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How much glycine is detectable within the samples?</a:t>
            </a:r>
          </a:p>
        </p:txBody>
      </p:sp>
      <p:pic>
        <p:nvPicPr>
          <p:cNvPr id="5" name="Picture 4" descr="Chart, bar chart&#10;&#10;Description automatically generated">
            <a:extLst>
              <a:ext uri="{FF2B5EF4-FFF2-40B4-BE49-F238E27FC236}">
                <a16:creationId xmlns:a16="http://schemas.microsoft.com/office/drawing/2014/main" id="{1B39CE71-8955-4575-BAB3-7BEF68576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41" y="1719823"/>
            <a:ext cx="5462588" cy="4665556"/>
          </a:xfrm>
          <a:prstGeom prst="rect">
            <a:avLst/>
          </a:prstGeom>
        </p:spPr>
      </p:pic>
      <p:sp>
        <p:nvSpPr>
          <p:cNvPr id="6" name="TextBox 5">
            <a:extLst>
              <a:ext uri="{FF2B5EF4-FFF2-40B4-BE49-F238E27FC236}">
                <a16:creationId xmlns:a16="http://schemas.microsoft.com/office/drawing/2014/main" id="{FC46AD49-4253-3331-ECA0-A4E3247E5A55}"/>
              </a:ext>
            </a:extLst>
          </p:cNvPr>
          <p:cNvSpPr txBox="1"/>
          <p:nvPr/>
        </p:nvSpPr>
        <p:spPr>
          <a:xfrm>
            <a:off x="6400800" y="2106791"/>
            <a:ext cx="5435912" cy="372409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Methods similar to </a:t>
            </a:r>
            <a:r>
              <a:rPr kumimoji="0" lang="en-US" sz="20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Cao et al. 1997; </a:t>
            </a:r>
            <a:r>
              <a:rPr kumimoji="0" lang="en-US" sz="2000" b="0" i="1" u="none" strike="noStrike" kern="1200" cap="none" spc="0" normalizeH="0" baseline="0" noProof="0" dirty="0" err="1">
                <a:ln>
                  <a:noFill/>
                </a:ln>
                <a:solidFill>
                  <a:srgbClr val="70AD47">
                    <a:lumMod val="60000"/>
                    <a:lumOff val="40000"/>
                  </a:srgbClr>
                </a:solidFill>
                <a:effectLst/>
                <a:uLnTx/>
                <a:uFillTx/>
                <a:latin typeface="Calibri" panose="020F0502020204030204"/>
                <a:ea typeface="+mn-ea"/>
                <a:cs typeface="+mn-cs"/>
              </a:rPr>
              <a:t>Hušek</a:t>
            </a:r>
            <a:r>
              <a:rPr kumimoji="0" lang="en-US" sz="20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 1991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Glycine abundance increases with increasing glycine concentration in the 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relationship, however, is disproportionate and nonlinear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48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F2DCFC-2C34-6AF4-AB5F-294CF13D8A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EC70-D881-4163-B143-A3A5F3800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32FD805-8769-D9F0-57EB-63FADD5ABF52}"/>
              </a:ext>
            </a:extLst>
          </p:cNvPr>
          <p:cNvSpPr txBox="1"/>
          <p:nvPr/>
        </p:nvSpPr>
        <p:spPr>
          <a:xfrm>
            <a:off x="1409700" y="381000"/>
            <a:ext cx="9372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How does glycine impact NaCl porosity?</a:t>
            </a:r>
          </a:p>
        </p:txBody>
      </p:sp>
      <p:pic>
        <p:nvPicPr>
          <p:cNvPr id="5" name="Picture 4" descr="Chart&#10;&#10;Description automatically generated">
            <a:extLst>
              <a:ext uri="{FF2B5EF4-FFF2-40B4-BE49-F238E27FC236}">
                <a16:creationId xmlns:a16="http://schemas.microsoft.com/office/drawing/2014/main" id="{2379BBC5-42E2-C546-5682-69F0260EC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37" y="1211324"/>
            <a:ext cx="6286527" cy="5145026"/>
          </a:xfrm>
          <a:prstGeom prst="rect">
            <a:avLst/>
          </a:prstGeom>
        </p:spPr>
      </p:pic>
      <p:sp>
        <p:nvSpPr>
          <p:cNvPr id="7" name="TextBox 6">
            <a:extLst>
              <a:ext uri="{FF2B5EF4-FFF2-40B4-BE49-F238E27FC236}">
                <a16:creationId xmlns:a16="http://schemas.microsoft.com/office/drawing/2014/main" id="{21287E23-DB66-354E-E0EF-00CC97730784}"/>
              </a:ext>
            </a:extLst>
          </p:cNvPr>
          <p:cNvSpPr txBox="1"/>
          <p:nvPr/>
        </p:nvSpPr>
        <p:spPr>
          <a:xfrm>
            <a:off x="6999532" y="3809237"/>
            <a:ext cx="5154368"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Exhibits Type II adsorption isotherm characteristics as the monolayer forms quickly, indicating the crystal surface is not microporous</a:t>
            </a:r>
          </a:p>
        </p:txBody>
      </p:sp>
      <p:pic>
        <p:nvPicPr>
          <p:cNvPr id="3076" name="Picture 4" descr="Adsorption Isotherms – CH4170 Blog">
            <a:extLst>
              <a:ext uri="{FF2B5EF4-FFF2-40B4-BE49-F238E27FC236}">
                <a16:creationId xmlns:a16="http://schemas.microsoft.com/office/drawing/2014/main" id="{1878E35B-26AD-9384-CAD9-3E015B406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445668"/>
            <a:ext cx="4282956" cy="210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ACBA1-E838-20E0-7E83-79B842D6D9A6}"/>
              </a:ext>
            </a:extLst>
          </p:cNvPr>
          <p:cNvSpPr txBox="1"/>
          <p:nvPr/>
        </p:nvSpPr>
        <p:spPr>
          <a:xfrm>
            <a:off x="1338262" y="262432"/>
            <a:ext cx="95916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Correlating composition with porosity</a:t>
            </a:r>
          </a:p>
        </p:txBody>
      </p:sp>
      <p:sp>
        <p:nvSpPr>
          <p:cNvPr id="3" name="TextBox 2">
            <a:extLst>
              <a:ext uri="{FF2B5EF4-FFF2-40B4-BE49-F238E27FC236}">
                <a16:creationId xmlns:a16="http://schemas.microsoft.com/office/drawing/2014/main" id="{F1BA09C3-9A3C-7071-D18B-E84F766F35E0}"/>
              </a:ext>
            </a:extLst>
          </p:cNvPr>
          <p:cNvSpPr txBox="1"/>
          <p:nvPr/>
        </p:nvSpPr>
        <p:spPr>
          <a:xfrm>
            <a:off x="685800" y="1592819"/>
            <a:ext cx="11315700" cy="46782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Observed changes in pore sizes; porosity differences are small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First step: Correlate the chemical composition of brine solutions to porosity differences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Important as reflectance spectra show a decrease in reflectance with particle size </a:t>
            </a:r>
            <a:r>
              <a:rPr kumimoji="0" lang="en-US" sz="2000" b="0"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Mustard and Hays 1996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Spectral features on porous surfaces are more detectable in the mid-IR range (~8 – 25 µm) </a:t>
            </a:r>
            <a:r>
              <a:rPr kumimoji="0" lang="en-US" sz="2000" b="0" i="1"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Young et al. 2019</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6D6B6CED-FE7F-99FC-609E-2503A9F438CB}"/>
              </a:ext>
            </a:extLst>
          </p:cNvPr>
          <p:cNvGraphicFramePr>
            <a:graphicFrameLocks noGrp="1"/>
          </p:cNvGraphicFramePr>
          <p:nvPr/>
        </p:nvGraphicFramePr>
        <p:xfrm>
          <a:off x="838200" y="1371600"/>
          <a:ext cx="10515600" cy="1554480"/>
        </p:xfrm>
        <a:graphic>
          <a:graphicData uri="http://schemas.openxmlformats.org/drawingml/2006/table">
            <a:tbl>
              <a:tblPr firstRow="1" bandRow="1">
                <a:tableStyleId>{93296810-A885-4BE3-A3E7-6D5BEEA58F35}</a:tableStyleId>
              </a:tblPr>
              <a:tblGrid>
                <a:gridCol w="4114800">
                  <a:extLst>
                    <a:ext uri="{9D8B030D-6E8A-4147-A177-3AD203B41FA5}">
                      <a16:colId xmlns:a16="http://schemas.microsoft.com/office/drawing/2014/main" val="2442861144"/>
                    </a:ext>
                  </a:extLst>
                </a:gridCol>
                <a:gridCol w="2895600">
                  <a:extLst>
                    <a:ext uri="{9D8B030D-6E8A-4147-A177-3AD203B41FA5}">
                      <a16:colId xmlns:a16="http://schemas.microsoft.com/office/drawing/2014/main" val="3655058236"/>
                    </a:ext>
                  </a:extLst>
                </a:gridCol>
                <a:gridCol w="3505200">
                  <a:extLst>
                    <a:ext uri="{9D8B030D-6E8A-4147-A177-3AD203B41FA5}">
                      <a16:colId xmlns:a16="http://schemas.microsoft.com/office/drawing/2014/main" val="2751621869"/>
                    </a:ext>
                  </a:extLst>
                </a:gridCol>
              </a:tblGrid>
              <a:tr h="370840">
                <a:tc>
                  <a:txBody>
                    <a:bodyPr/>
                    <a:lstStyle/>
                    <a:p>
                      <a:r>
                        <a:rPr lang="en-US" sz="2800" dirty="0"/>
                        <a:t>Sample Name</a:t>
                      </a:r>
                    </a:p>
                  </a:txBody>
                  <a:tcPr/>
                </a:tc>
                <a:tc>
                  <a:txBody>
                    <a:bodyPr/>
                    <a:lstStyle/>
                    <a:p>
                      <a:pPr algn="ctr"/>
                      <a:r>
                        <a:rPr lang="en-US" sz="2800" dirty="0"/>
                        <a:t>0.13 M NaCl</a:t>
                      </a:r>
                    </a:p>
                  </a:txBody>
                  <a:tcPr/>
                </a:tc>
                <a:tc>
                  <a:txBody>
                    <a:bodyPr/>
                    <a:lstStyle/>
                    <a:p>
                      <a:pPr algn="ctr"/>
                      <a:r>
                        <a:rPr lang="en-US" sz="2800" dirty="0"/>
                        <a:t>Pure NaCl</a:t>
                      </a:r>
                    </a:p>
                  </a:txBody>
                  <a:tcPr/>
                </a:tc>
                <a:extLst>
                  <a:ext uri="{0D108BD9-81ED-4DB2-BD59-A6C34878D82A}">
                    <a16:rowId xmlns:a16="http://schemas.microsoft.com/office/drawing/2014/main" val="2866101099"/>
                  </a:ext>
                </a:extLst>
              </a:tr>
              <a:tr h="370840">
                <a:tc>
                  <a:txBody>
                    <a:bodyPr/>
                    <a:lstStyle/>
                    <a:p>
                      <a:r>
                        <a:rPr lang="en-US" sz="2800" dirty="0"/>
                        <a:t>Average pore diameters</a:t>
                      </a:r>
                    </a:p>
                  </a:txBody>
                  <a:tcPr/>
                </a:tc>
                <a:tc>
                  <a:txBody>
                    <a:bodyPr/>
                    <a:lstStyle/>
                    <a:p>
                      <a:pPr algn="ctr"/>
                      <a:r>
                        <a:rPr lang="en-US" sz="2800" dirty="0"/>
                        <a:t>16.7 nm</a:t>
                      </a:r>
                    </a:p>
                  </a:txBody>
                  <a:tcPr/>
                </a:tc>
                <a:tc>
                  <a:txBody>
                    <a:bodyPr/>
                    <a:lstStyle/>
                    <a:p>
                      <a:pPr algn="ctr"/>
                      <a:r>
                        <a:rPr lang="en-US" sz="2800" dirty="0"/>
                        <a:t>12.4 nm</a:t>
                      </a:r>
                    </a:p>
                  </a:txBody>
                  <a:tcPr/>
                </a:tc>
                <a:extLst>
                  <a:ext uri="{0D108BD9-81ED-4DB2-BD59-A6C34878D82A}">
                    <a16:rowId xmlns:a16="http://schemas.microsoft.com/office/drawing/2014/main" val="3562670757"/>
                  </a:ext>
                </a:extLst>
              </a:tr>
              <a:tr h="340360">
                <a:tc>
                  <a:txBody>
                    <a:bodyPr/>
                    <a:lstStyle/>
                    <a:p>
                      <a:r>
                        <a:rPr lang="en-US" sz="2800" dirty="0"/>
                        <a:t>Calculated Porosities</a:t>
                      </a:r>
                    </a:p>
                  </a:txBody>
                  <a:tcPr/>
                </a:tc>
                <a:tc>
                  <a:txBody>
                    <a:bodyPr/>
                    <a:lstStyle/>
                    <a:p>
                      <a:pPr algn="ctr"/>
                      <a:r>
                        <a:rPr lang="en-US" sz="2800" dirty="0"/>
                        <a:t>43.5 %</a:t>
                      </a:r>
                    </a:p>
                  </a:txBody>
                  <a:tcPr/>
                </a:tc>
                <a:tc>
                  <a:txBody>
                    <a:bodyPr/>
                    <a:lstStyle/>
                    <a:p>
                      <a:pPr algn="ctr"/>
                      <a:r>
                        <a:rPr lang="en-US" sz="2800" dirty="0"/>
                        <a:t>39.3 %</a:t>
                      </a:r>
                    </a:p>
                  </a:txBody>
                  <a:tcPr/>
                </a:tc>
                <a:extLst>
                  <a:ext uri="{0D108BD9-81ED-4DB2-BD59-A6C34878D82A}">
                    <a16:rowId xmlns:a16="http://schemas.microsoft.com/office/drawing/2014/main" val="1082788773"/>
                  </a:ext>
                </a:extLst>
              </a:tr>
            </a:tbl>
          </a:graphicData>
        </a:graphic>
      </p:graphicFrame>
      <p:cxnSp>
        <p:nvCxnSpPr>
          <p:cNvPr id="5" name="Straight Connector 4">
            <a:extLst>
              <a:ext uri="{FF2B5EF4-FFF2-40B4-BE49-F238E27FC236}">
                <a16:creationId xmlns:a16="http://schemas.microsoft.com/office/drawing/2014/main" id="{C8EEE4FA-87AF-405A-8C50-330EAB83A999}"/>
              </a:ext>
            </a:extLst>
          </p:cNvPr>
          <p:cNvCxnSpPr>
            <a:cxnSpLocks/>
          </p:cNvCxnSpPr>
          <p:nvPr/>
        </p:nvCxnSpPr>
        <p:spPr>
          <a:xfrm>
            <a:off x="-419100" y="1066800"/>
            <a:ext cx="1303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783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CED28B-50D4-22BB-D374-66B3511C2119}"/>
              </a:ext>
            </a:extLst>
          </p:cNvPr>
          <p:cNvSpPr txBox="1"/>
          <p:nvPr/>
        </p:nvSpPr>
        <p:spPr>
          <a:xfrm>
            <a:off x="1316037" y="271929"/>
            <a:ext cx="95916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Key Questions Answered </a:t>
            </a:r>
          </a:p>
        </p:txBody>
      </p:sp>
      <p:cxnSp>
        <p:nvCxnSpPr>
          <p:cNvPr id="4" name="Straight Connector 3">
            <a:extLst>
              <a:ext uri="{FF2B5EF4-FFF2-40B4-BE49-F238E27FC236}">
                <a16:creationId xmlns:a16="http://schemas.microsoft.com/office/drawing/2014/main" id="{E46DF7F8-AC2B-B19F-A3EB-64875DE625A4}"/>
              </a:ext>
            </a:extLst>
          </p:cNvPr>
          <p:cNvCxnSpPr>
            <a:cxnSpLocks/>
          </p:cNvCxnSpPr>
          <p:nvPr/>
        </p:nvCxnSpPr>
        <p:spPr>
          <a:xfrm>
            <a:off x="-419100" y="1066800"/>
            <a:ext cx="1303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C24B116-1A20-9940-0F8F-BF5E2B862582}"/>
              </a:ext>
            </a:extLst>
          </p:cNvPr>
          <p:cNvSpPr txBox="1"/>
          <p:nvPr/>
        </p:nvSpPr>
        <p:spPr>
          <a:xfrm>
            <a:off x="1044575" y="1379954"/>
            <a:ext cx="10991850" cy="3631763"/>
          </a:xfrm>
          <a:prstGeom prst="rect">
            <a:avLst/>
          </a:prstGeom>
          <a:noFill/>
        </p:spPr>
        <p:txBody>
          <a:bodyPr wrap="square" rtlCol="0">
            <a:spAutoFit/>
          </a:bodyPr>
          <a:lstStyle/>
          <a:p>
            <a:r>
              <a:rPr lang="en-US" sz="3000" dirty="0">
                <a:solidFill>
                  <a:schemeClr val="bg1"/>
                </a:solidFill>
              </a:rPr>
              <a:t>Is glycine incorporated into the growing NaCl crystals? </a:t>
            </a:r>
          </a:p>
          <a:p>
            <a:r>
              <a:rPr lang="en-US" sz="3000" dirty="0">
                <a:solidFill>
                  <a:schemeClr val="accent6">
                    <a:lumMod val="60000"/>
                    <a:lumOff val="40000"/>
                  </a:schemeClr>
                </a:solidFill>
              </a:rPr>
              <a:t>Yes!</a:t>
            </a:r>
          </a:p>
          <a:p>
            <a:endParaRPr lang="en-US" sz="1000" dirty="0">
              <a:solidFill>
                <a:schemeClr val="accent6">
                  <a:lumMod val="60000"/>
                  <a:lumOff val="40000"/>
                </a:schemeClr>
              </a:solidFill>
            </a:endParaRPr>
          </a:p>
          <a:p>
            <a:r>
              <a:rPr lang="en-US" sz="3000" dirty="0">
                <a:solidFill>
                  <a:schemeClr val="bg1"/>
                </a:solidFill>
              </a:rPr>
              <a:t>How much glycine is detectable within the crystal? </a:t>
            </a:r>
          </a:p>
          <a:p>
            <a:r>
              <a:rPr lang="en-US" sz="3000" dirty="0">
                <a:solidFill>
                  <a:schemeClr val="accent6">
                    <a:lumMod val="60000"/>
                    <a:lumOff val="40000"/>
                  </a:schemeClr>
                </a:solidFill>
              </a:rPr>
              <a:t>Current detection limit is 2.5 ppm glycine</a:t>
            </a:r>
          </a:p>
          <a:p>
            <a:endParaRPr lang="en-US" sz="1000" dirty="0">
              <a:solidFill>
                <a:schemeClr val="accent6">
                  <a:lumMod val="60000"/>
                  <a:lumOff val="40000"/>
                </a:schemeClr>
              </a:solidFill>
            </a:endParaRPr>
          </a:p>
          <a:p>
            <a:r>
              <a:rPr lang="en-US" sz="3000" dirty="0">
                <a:solidFill>
                  <a:schemeClr val="bg1"/>
                </a:solidFill>
              </a:rPr>
              <a:t>How does glycine impact NaCl crystal porosity? </a:t>
            </a:r>
          </a:p>
          <a:p>
            <a:r>
              <a:rPr lang="en-US" sz="3000" dirty="0">
                <a:solidFill>
                  <a:schemeClr val="accent6">
                    <a:lumMod val="60000"/>
                    <a:lumOff val="40000"/>
                  </a:schemeClr>
                </a:solidFill>
              </a:rPr>
              <a:t>Alters the pore size distribution; insignificant porosity changes</a:t>
            </a:r>
          </a:p>
          <a:p>
            <a:pPr marL="285750" indent="-285750">
              <a:buFont typeface="Arial" panose="020B0604020202020204" pitchFamily="34" charset="0"/>
              <a:buChar char="•"/>
            </a:pPr>
            <a:endParaRPr lang="en-US" sz="3000" dirty="0">
              <a:solidFill>
                <a:schemeClr val="bg1"/>
              </a:solidFill>
            </a:endParaRPr>
          </a:p>
        </p:txBody>
      </p:sp>
      <p:sp>
        <p:nvSpPr>
          <p:cNvPr id="7" name="TextBox 6">
            <a:extLst>
              <a:ext uri="{FF2B5EF4-FFF2-40B4-BE49-F238E27FC236}">
                <a16:creationId xmlns:a16="http://schemas.microsoft.com/office/drawing/2014/main" id="{7A86FE41-83FA-6283-EB02-A1E4148DFFD4}"/>
              </a:ext>
            </a:extLst>
          </p:cNvPr>
          <p:cNvSpPr txBox="1"/>
          <p:nvPr/>
        </p:nvSpPr>
        <p:spPr>
          <a:xfrm>
            <a:off x="1044575" y="4847104"/>
            <a:ext cx="10102850" cy="1261884"/>
          </a:xfrm>
          <a:prstGeom prst="rect">
            <a:avLst/>
          </a:prstGeom>
          <a:noFill/>
        </p:spPr>
        <p:txBody>
          <a:bodyPr wrap="square" rtlCol="0">
            <a:spAutoFit/>
          </a:bodyPr>
          <a:lstStyle/>
          <a:p>
            <a:pPr algn="ctr"/>
            <a:r>
              <a:rPr lang="en-US" sz="2800" dirty="0">
                <a:solidFill>
                  <a:schemeClr val="accent4">
                    <a:lumMod val="60000"/>
                    <a:lumOff val="40000"/>
                  </a:schemeClr>
                </a:solidFill>
              </a:rPr>
              <a:t>Lucas Reynoso | lrreynos@asu.edu | Arizona State University</a:t>
            </a:r>
          </a:p>
          <a:p>
            <a:pPr algn="ctr"/>
            <a:r>
              <a:rPr lang="en-US" sz="2400" dirty="0">
                <a:solidFill>
                  <a:schemeClr val="bg1"/>
                </a:solidFill>
              </a:rPr>
              <a:t>Acknowledgments:  Supported in part through the Arizona NASA Space Grant Consortium, Cooperative Agreement 80NSSC20M0041.</a:t>
            </a:r>
          </a:p>
        </p:txBody>
      </p:sp>
    </p:spTree>
    <p:extLst>
      <p:ext uri="{BB962C8B-B14F-4D97-AF65-F5344CB8AC3E}">
        <p14:creationId xmlns:p14="http://schemas.microsoft.com/office/powerpoint/2010/main" val="404679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1227</Words>
  <Application>Microsoft Office PowerPoint</Application>
  <PresentationFormat>Widescreen</PresentationFormat>
  <Paragraphs>82</Paragraphs>
  <Slides>8</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Reynoso</dc:creator>
  <cp:lastModifiedBy>Coe, Michelle A - (macoe)</cp:lastModifiedBy>
  <cp:revision>2</cp:revision>
  <dcterms:created xsi:type="dcterms:W3CDTF">2023-04-07T19:28:31Z</dcterms:created>
  <dcterms:modified xsi:type="dcterms:W3CDTF">2023-04-14T21:29:12Z</dcterms:modified>
</cp:coreProperties>
</file>